
<file path=[Content_Types].xml><?xml version="1.0" encoding="utf-8"?>
<Types xmlns="http://schemas.openxmlformats.org/package/2006/content-types">
  <Default Extension="xml" ContentType="application/xml"/>
  <Default Extension="jpeg" ContentType="image/jpeg"/>
  <Default Extension="wdp" ContentType="image/vnd.ms-photo"/>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94" r:id="rId2"/>
    <p:sldId id="258" r:id="rId3"/>
    <p:sldId id="278" r:id="rId4"/>
    <p:sldId id="288" r:id="rId5"/>
    <p:sldId id="308" r:id="rId6"/>
    <p:sldId id="305" r:id="rId7"/>
    <p:sldId id="260" r:id="rId8"/>
    <p:sldId id="306" r:id="rId9"/>
    <p:sldId id="269" r:id="rId10"/>
    <p:sldId id="309" r:id="rId11"/>
    <p:sldId id="270" r:id="rId12"/>
    <p:sldId id="289" r:id="rId13"/>
    <p:sldId id="290" r:id="rId14"/>
    <p:sldId id="291" r:id="rId15"/>
    <p:sldId id="292" r:id="rId16"/>
    <p:sldId id="295" r:id="rId17"/>
    <p:sldId id="296" r:id="rId18"/>
    <p:sldId id="298" r:id="rId19"/>
    <p:sldId id="299" r:id="rId20"/>
    <p:sldId id="300" r:id="rId21"/>
    <p:sldId id="301" r:id="rId22"/>
    <p:sldId id="302" r:id="rId23"/>
    <p:sldId id="303" r:id="rId24"/>
    <p:sldId id="285" r:id="rId25"/>
    <p:sldId id="310" r:id="rId26"/>
    <p:sldId id="284" r:id="rId27"/>
    <p:sldId id="273" r:id="rId28"/>
    <p:sldId id="274" r:id="rId29"/>
    <p:sldId id="277" r:id="rId30"/>
    <p:sldId id="275" r:id="rId31"/>
    <p:sldId id="276" r:id="rId32"/>
    <p:sldId id="286" r:id="rId33"/>
    <p:sldId id="279" r:id="rId34"/>
    <p:sldId id="280" r:id="rId35"/>
    <p:sldId id="281" r:id="rId36"/>
    <p:sldId id="311" r:id="rId37"/>
    <p:sldId id="282" r:id="rId38"/>
    <p:sldId id="283" r:id="rId39"/>
    <p:sldId id="287" r:id="rId40"/>
    <p:sldId id="272"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6E2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216"/>
    <p:restoredTop sz="94643"/>
  </p:normalViewPr>
  <p:slideViewPr>
    <p:cSldViewPr snapToGrid="0" snapToObjects="1">
      <p:cViewPr varScale="1">
        <p:scale>
          <a:sx n="90" d="100"/>
          <a:sy n="90" d="100"/>
        </p:scale>
        <p:origin x="536"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BD010-3AA8-9E46-ACD4-AB2FBDE54323}" type="datetimeFigureOut">
              <a:rPr lang="en-US" smtClean="0"/>
              <a:t>7/9/18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4BA62C-F432-8843-A565-2433A8A36666}" type="slidenum">
              <a:rPr lang="en-US" smtClean="0"/>
              <a:t>‹#›</a:t>
            </a:fld>
            <a:endParaRPr lang="en-US"/>
          </a:p>
        </p:txBody>
      </p:sp>
    </p:spTree>
    <p:extLst>
      <p:ext uri="{BB962C8B-B14F-4D97-AF65-F5344CB8AC3E}">
        <p14:creationId xmlns:p14="http://schemas.microsoft.com/office/powerpoint/2010/main" val="2867076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2</a:t>
            </a:fld>
            <a:endParaRPr lang="en-US"/>
          </a:p>
        </p:txBody>
      </p:sp>
    </p:spTree>
    <p:extLst>
      <p:ext uri="{BB962C8B-B14F-4D97-AF65-F5344CB8AC3E}">
        <p14:creationId xmlns:p14="http://schemas.microsoft.com/office/powerpoint/2010/main" val="478484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4</a:t>
            </a:fld>
            <a:endParaRPr lang="en-US"/>
          </a:p>
        </p:txBody>
      </p:sp>
    </p:spTree>
    <p:extLst>
      <p:ext uri="{BB962C8B-B14F-4D97-AF65-F5344CB8AC3E}">
        <p14:creationId xmlns:p14="http://schemas.microsoft.com/office/powerpoint/2010/main" val="4146511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5</a:t>
            </a:fld>
            <a:endParaRPr lang="en-US"/>
          </a:p>
        </p:txBody>
      </p:sp>
    </p:spTree>
    <p:extLst>
      <p:ext uri="{BB962C8B-B14F-4D97-AF65-F5344CB8AC3E}">
        <p14:creationId xmlns:p14="http://schemas.microsoft.com/office/powerpoint/2010/main" val="203471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7</a:t>
            </a:fld>
            <a:endParaRPr lang="en-US"/>
          </a:p>
        </p:txBody>
      </p:sp>
    </p:spTree>
    <p:extLst>
      <p:ext uri="{BB962C8B-B14F-4D97-AF65-F5344CB8AC3E}">
        <p14:creationId xmlns:p14="http://schemas.microsoft.com/office/powerpoint/2010/main" val="2009848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9</a:t>
            </a:fld>
            <a:endParaRPr lang="en-US"/>
          </a:p>
        </p:txBody>
      </p:sp>
    </p:spTree>
    <p:extLst>
      <p:ext uri="{BB962C8B-B14F-4D97-AF65-F5344CB8AC3E}">
        <p14:creationId xmlns:p14="http://schemas.microsoft.com/office/powerpoint/2010/main" val="372748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11</a:t>
            </a:fld>
            <a:endParaRPr lang="en-US"/>
          </a:p>
        </p:txBody>
      </p:sp>
    </p:spTree>
    <p:extLst>
      <p:ext uri="{BB962C8B-B14F-4D97-AF65-F5344CB8AC3E}">
        <p14:creationId xmlns:p14="http://schemas.microsoft.com/office/powerpoint/2010/main" val="643488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www.freebibleimages.org</a:t>
            </a:r>
            <a:r>
              <a:rPr lang="en-US" dirty="0" smtClean="0"/>
              <a:t>/photos/</a:t>
            </a:r>
            <a:r>
              <a:rPr lang="en-US" dirty="0" err="1" smtClean="0"/>
              <a:t>jesus</a:t>
            </a:r>
            <a:r>
              <a:rPr lang="en-US" dirty="0" smtClean="0"/>
              <a:t>-appears-galilee/</a:t>
            </a:r>
          </a:p>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12</a:t>
            </a:fld>
            <a:endParaRPr lang="en-US"/>
          </a:p>
        </p:txBody>
      </p:sp>
    </p:spTree>
    <p:extLst>
      <p:ext uri="{BB962C8B-B14F-4D97-AF65-F5344CB8AC3E}">
        <p14:creationId xmlns:p14="http://schemas.microsoft.com/office/powerpoint/2010/main" val="1484047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13</a:t>
            </a:fld>
            <a:endParaRPr lang="en-US"/>
          </a:p>
        </p:txBody>
      </p:sp>
    </p:spTree>
    <p:extLst>
      <p:ext uri="{BB962C8B-B14F-4D97-AF65-F5344CB8AC3E}">
        <p14:creationId xmlns:p14="http://schemas.microsoft.com/office/powerpoint/2010/main" val="36922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14</a:t>
            </a:fld>
            <a:endParaRPr lang="en-US"/>
          </a:p>
        </p:txBody>
      </p:sp>
    </p:spTree>
    <p:extLst>
      <p:ext uri="{BB962C8B-B14F-4D97-AF65-F5344CB8AC3E}">
        <p14:creationId xmlns:p14="http://schemas.microsoft.com/office/powerpoint/2010/main" val="2119395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15</a:t>
            </a:fld>
            <a:endParaRPr lang="en-US"/>
          </a:p>
        </p:txBody>
      </p:sp>
    </p:spTree>
    <p:extLst>
      <p:ext uri="{BB962C8B-B14F-4D97-AF65-F5344CB8AC3E}">
        <p14:creationId xmlns:p14="http://schemas.microsoft.com/office/powerpoint/2010/main" val="812490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16</a:t>
            </a:fld>
            <a:endParaRPr lang="en-US"/>
          </a:p>
        </p:txBody>
      </p:sp>
    </p:spTree>
    <p:extLst>
      <p:ext uri="{BB962C8B-B14F-4D97-AF65-F5344CB8AC3E}">
        <p14:creationId xmlns:p14="http://schemas.microsoft.com/office/powerpoint/2010/main" val="1872125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17</a:t>
            </a:fld>
            <a:endParaRPr lang="en-US"/>
          </a:p>
        </p:txBody>
      </p:sp>
    </p:spTree>
    <p:extLst>
      <p:ext uri="{BB962C8B-B14F-4D97-AF65-F5344CB8AC3E}">
        <p14:creationId xmlns:p14="http://schemas.microsoft.com/office/powerpoint/2010/main" val="262102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18</a:t>
            </a:fld>
            <a:endParaRPr lang="en-US"/>
          </a:p>
        </p:txBody>
      </p:sp>
    </p:spTree>
    <p:extLst>
      <p:ext uri="{BB962C8B-B14F-4D97-AF65-F5344CB8AC3E}">
        <p14:creationId xmlns:p14="http://schemas.microsoft.com/office/powerpoint/2010/main" val="1773924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19</a:t>
            </a:fld>
            <a:endParaRPr lang="en-US"/>
          </a:p>
        </p:txBody>
      </p:sp>
    </p:spTree>
    <p:extLst>
      <p:ext uri="{BB962C8B-B14F-4D97-AF65-F5344CB8AC3E}">
        <p14:creationId xmlns:p14="http://schemas.microsoft.com/office/powerpoint/2010/main" val="764738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20</a:t>
            </a:fld>
            <a:endParaRPr lang="en-US"/>
          </a:p>
        </p:txBody>
      </p:sp>
    </p:spTree>
    <p:extLst>
      <p:ext uri="{BB962C8B-B14F-4D97-AF65-F5344CB8AC3E}">
        <p14:creationId xmlns:p14="http://schemas.microsoft.com/office/powerpoint/2010/main" val="1927832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21</a:t>
            </a:fld>
            <a:endParaRPr lang="en-US"/>
          </a:p>
        </p:txBody>
      </p:sp>
    </p:spTree>
    <p:extLst>
      <p:ext uri="{BB962C8B-B14F-4D97-AF65-F5344CB8AC3E}">
        <p14:creationId xmlns:p14="http://schemas.microsoft.com/office/powerpoint/2010/main" val="1899241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22</a:t>
            </a:fld>
            <a:endParaRPr lang="en-US"/>
          </a:p>
        </p:txBody>
      </p:sp>
    </p:spTree>
    <p:extLst>
      <p:ext uri="{BB962C8B-B14F-4D97-AF65-F5344CB8AC3E}">
        <p14:creationId xmlns:p14="http://schemas.microsoft.com/office/powerpoint/2010/main" val="1727551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23</a:t>
            </a:fld>
            <a:endParaRPr lang="en-US"/>
          </a:p>
        </p:txBody>
      </p:sp>
    </p:spTree>
    <p:extLst>
      <p:ext uri="{BB962C8B-B14F-4D97-AF65-F5344CB8AC3E}">
        <p14:creationId xmlns:p14="http://schemas.microsoft.com/office/powerpoint/2010/main" val="100644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24</a:t>
            </a:fld>
            <a:endParaRPr lang="en-US"/>
          </a:p>
        </p:txBody>
      </p:sp>
    </p:spTree>
    <p:extLst>
      <p:ext uri="{BB962C8B-B14F-4D97-AF65-F5344CB8AC3E}">
        <p14:creationId xmlns:p14="http://schemas.microsoft.com/office/powerpoint/2010/main" val="907337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moziru.com</a:t>
            </a:r>
            <a:r>
              <a:rPr lang="en-US" dirty="0" smtClean="0"/>
              <a:t>/explore/Fishing%20Net%20clipart%20jesus/#go_post_9888_fish-net-clipart-catch-fish-3.gif</a:t>
            </a:r>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26</a:t>
            </a:fld>
            <a:endParaRPr lang="en-US"/>
          </a:p>
        </p:txBody>
      </p:sp>
    </p:spTree>
    <p:extLst>
      <p:ext uri="{BB962C8B-B14F-4D97-AF65-F5344CB8AC3E}">
        <p14:creationId xmlns:p14="http://schemas.microsoft.com/office/powerpoint/2010/main" val="133306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27</a:t>
            </a:fld>
            <a:endParaRPr lang="en-US"/>
          </a:p>
        </p:txBody>
      </p:sp>
    </p:spTree>
    <p:extLst>
      <p:ext uri="{BB962C8B-B14F-4D97-AF65-F5344CB8AC3E}">
        <p14:creationId xmlns:p14="http://schemas.microsoft.com/office/powerpoint/2010/main" val="206170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28</a:t>
            </a:fld>
            <a:endParaRPr lang="en-US"/>
          </a:p>
        </p:txBody>
      </p:sp>
    </p:spTree>
    <p:extLst>
      <p:ext uri="{BB962C8B-B14F-4D97-AF65-F5344CB8AC3E}">
        <p14:creationId xmlns:p14="http://schemas.microsoft.com/office/powerpoint/2010/main" val="1196527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29</a:t>
            </a:fld>
            <a:endParaRPr lang="en-US"/>
          </a:p>
        </p:txBody>
      </p:sp>
    </p:spTree>
    <p:extLst>
      <p:ext uri="{BB962C8B-B14F-4D97-AF65-F5344CB8AC3E}">
        <p14:creationId xmlns:p14="http://schemas.microsoft.com/office/powerpoint/2010/main" val="1910448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30</a:t>
            </a:fld>
            <a:endParaRPr lang="en-US"/>
          </a:p>
        </p:txBody>
      </p:sp>
    </p:spTree>
    <p:extLst>
      <p:ext uri="{BB962C8B-B14F-4D97-AF65-F5344CB8AC3E}">
        <p14:creationId xmlns:p14="http://schemas.microsoft.com/office/powerpoint/2010/main" val="1676052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31</a:t>
            </a:fld>
            <a:endParaRPr lang="en-US"/>
          </a:p>
        </p:txBody>
      </p:sp>
    </p:spTree>
    <p:extLst>
      <p:ext uri="{BB962C8B-B14F-4D97-AF65-F5344CB8AC3E}">
        <p14:creationId xmlns:p14="http://schemas.microsoft.com/office/powerpoint/2010/main" val="859664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32</a:t>
            </a:fld>
            <a:endParaRPr lang="en-US"/>
          </a:p>
        </p:txBody>
      </p:sp>
    </p:spTree>
    <p:extLst>
      <p:ext uri="{BB962C8B-B14F-4D97-AF65-F5344CB8AC3E}">
        <p14:creationId xmlns:p14="http://schemas.microsoft.com/office/powerpoint/2010/main" val="1168662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33</a:t>
            </a:fld>
            <a:endParaRPr lang="en-US"/>
          </a:p>
        </p:txBody>
      </p:sp>
    </p:spTree>
    <p:extLst>
      <p:ext uri="{BB962C8B-B14F-4D97-AF65-F5344CB8AC3E}">
        <p14:creationId xmlns:p14="http://schemas.microsoft.com/office/powerpoint/2010/main" val="632293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34</a:t>
            </a:fld>
            <a:endParaRPr lang="en-US"/>
          </a:p>
        </p:txBody>
      </p:sp>
    </p:spTree>
    <p:extLst>
      <p:ext uri="{BB962C8B-B14F-4D97-AF65-F5344CB8AC3E}">
        <p14:creationId xmlns:p14="http://schemas.microsoft.com/office/powerpoint/2010/main" val="311670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35</a:t>
            </a:fld>
            <a:endParaRPr lang="en-US"/>
          </a:p>
        </p:txBody>
      </p:sp>
    </p:spTree>
    <p:extLst>
      <p:ext uri="{BB962C8B-B14F-4D97-AF65-F5344CB8AC3E}">
        <p14:creationId xmlns:p14="http://schemas.microsoft.com/office/powerpoint/2010/main" val="1078767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37</a:t>
            </a:fld>
            <a:endParaRPr lang="en-US"/>
          </a:p>
        </p:txBody>
      </p:sp>
    </p:spTree>
    <p:extLst>
      <p:ext uri="{BB962C8B-B14F-4D97-AF65-F5344CB8AC3E}">
        <p14:creationId xmlns:p14="http://schemas.microsoft.com/office/powerpoint/2010/main" val="20568358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38</a:t>
            </a:fld>
            <a:endParaRPr lang="en-US"/>
          </a:p>
        </p:txBody>
      </p:sp>
    </p:spTree>
    <p:extLst>
      <p:ext uri="{BB962C8B-B14F-4D97-AF65-F5344CB8AC3E}">
        <p14:creationId xmlns:p14="http://schemas.microsoft.com/office/powerpoint/2010/main" val="1794552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39</a:t>
            </a:fld>
            <a:endParaRPr lang="en-US"/>
          </a:p>
        </p:txBody>
      </p:sp>
    </p:spTree>
    <p:extLst>
      <p:ext uri="{BB962C8B-B14F-4D97-AF65-F5344CB8AC3E}">
        <p14:creationId xmlns:p14="http://schemas.microsoft.com/office/powerpoint/2010/main" val="803089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40</a:t>
            </a:fld>
            <a:endParaRPr lang="en-US"/>
          </a:p>
        </p:txBody>
      </p:sp>
    </p:spTree>
    <p:extLst>
      <p:ext uri="{BB962C8B-B14F-4D97-AF65-F5344CB8AC3E}">
        <p14:creationId xmlns:p14="http://schemas.microsoft.com/office/powerpoint/2010/main" val="335491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881005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97205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7595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52392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41198433-1E69-E94B-8BDE-7A8C42FB4844}" type="datetimeFigureOut">
              <a:rPr lang="en-US" smtClean="0"/>
              <a:t>7/9/18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91574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41198433-1E69-E94B-8BDE-7A8C42FB4844}" type="datetimeFigureOut">
              <a:rPr lang="en-US" smtClean="0"/>
              <a:t>7/9/18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5170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98433-1E69-E94B-8BDE-7A8C42FB4844}" type="datetimeFigureOut">
              <a:rPr lang="en-US" smtClean="0"/>
              <a:t>7/9/18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85226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170373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186947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596755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737936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98433-1E69-E94B-8BDE-7A8C42FB4844}" type="datetimeFigureOut">
              <a:rPr lang="en-US" smtClean="0"/>
              <a:t>7/9/18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AAB1B-F97A-6548-86DC-34DA238AE57F}" type="slidenum">
              <a:rPr lang="en-US" smtClean="0"/>
              <a:t>‹#›</a:t>
            </a:fld>
            <a:endParaRPr lang="en-US"/>
          </a:p>
        </p:txBody>
      </p:sp>
    </p:spTree>
    <p:extLst>
      <p:ext uri="{BB962C8B-B14F-4D97-AF65-F5344CB8AC3E}">
        <p14:creationId xmlns:p14="http://schemas.microsoft.com/office/powerpoint/2010/main" val="1747245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4.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4"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1.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957" r="7230"/>
          <a:stretch/>
        </p:blipFill>
        <p:spPr>
          <a:xfrm flipH="1">
            <a:off x="-99653" y="0"/>
            <a:ext cx="3870251" cy="6858000"/>
          </a:xfrm>
          <a:prstGeom prst="rect">
            <a:avLst/>
          </a:prstGeom>
        </p:spPr>
      </p:pic>
      <p:sp>
        <p:nvSpPr>
          <p:cNvPr id="2" name="Title 1"/>
          <p:cNvSpPr>
            <a:spLocks noGrp="1"/>
          </p:cNvSpPr>
          <p:nvPr>
            <p:ph type="title"/>
          </p:nvPr>
        </p:nvSpPr>
        <p:spPr>
          <a:xfrm>
            <a:off x="1835472" y="984471"/>
            <a:ext cx="8229600" cy="1143000"/>
          </a:xfrm>
        </p:spPr>
        <p:txBody>
          <a:bodyPr>
            <a:normAutofit/>
          </a:bodyPr>
          <a:lstStyle/>
          <a:p>
            <a:r>
              <a:rPr lang="en-US" sz="6000" spc="1000" dirty="0" smtClean="0">
                <a:solidFill>
                  <a:schemeClr val="tx1">
                    <a:lumMod val="75000"/>
                    <a:lumOff val="25000"/>
                  </a:schemeClr>
                </a:solidFill>
                <a:latin typeface="Helvetica" charset="0"/>
                <a:ea typeface="Helvetica" charset="0"/>
                <a:cs typeface="Helvetica" charset="0"/>
              </a:rPr>
              <a:t>PÂQUES</a:t>
            </a:r>
            <a:endParaRPr lang="en-US" sz="6000" spc="1000" dirty="0">
              <a:solidFill>
                <a:schemeClr val="tx1">
                  <a:lumMod val="75000"/>
                  <a:lumOff val="25000"/>
                </a:schemeClr>
              </a:solidFill>
              <a:latin typeface="Helvetica" charset="0"/>
              <a:ea typeface="Helvetica" charset="0"/>
              <a:cs typeface="Helvetica" charset="0"/>
            </a:endParaRPr>
          </a:p>
        </p:txBody>
      </p:sp>
      <p:sp>
        <p:nvSpPr>
          <p:cNvPr id="5" name="TextBox 4"/>
          <p:cNvSpPr txBox="1"/>
          <p:nvPr/>
        </p:nvSpPr>
        <p:spPr>
          <a:xfrm>
            <a:off x="3892431" y="1995674"/>
            <a:ext cx="5114441" cy="661720"/>
          </a:xfrm>
          <a:prstGeom prst="rect">
            <a:avLst/>
          </a:prstGeom>
          <a:noFill/>
        </p:spPr>
        <p:txBody>
          <a:bodyPr wrap="square" rtlCol="0">
            <a:spAutoFit/>
          </a:bodyPr>
          <a:lstStyle/>
          <a:p>
            <a:r>
              <a:rPr lang="en-US" sz="3700" spc="150" dirty="0" err="1" smtClean="0">
                <a:solidFill>
                  <a:schemeClr val="tx1">
                    <a:lumMod val="75000"/>
                    <a:lumOff val="25000"/>
                  </a:schemeClr>
                </a:solidFill>
                <a:latin typeface="Helvetica"/>
                <a:cs typeface="Helvetica"/>
              </a:rPr>
              <a:t>Jésus</a:t>
            </a:r>
            <a:r>
              <a:rPr lang="en-US" sz="3700" spc="150" dirty="0" smtClean="0">
                <a:solidFill>
                  <a:schemeClr val="tx1">
                    <a:lumMod val="75000"/>
                    <a:lumOff val="25000"/>
                  </a:schemeClr>
                </a:solidFill>
                <a:latin typeface="Helvetica"/>
                <a:cs typeface="Helvetica"/>
              </a:rPr>
              <a:t> </a:t>
            </a:r>
            <a:r>
              <a:rPr lang="en-US" sz="3700" spc="150" dirty="0" err="1" smtClean="0">
                <a:solidFill>
                  <a:schemeClr val="tx1">
                    <a:lumMod val="75000"/>
                    <a:lumOff val="25000"/>
                  </a:schemeClr>
                </a:solidFill>
                <a:latin typeface="Helvetica"/>
                <a:cs typeface="Helvetica"/>
              </a:rPr>
              <a:t>est</a:t>
            </a:r>
            <a:r>
              <a:rPr lang="en-US" sz="3700" spc="150" dirty="0" smtClean="0">
                <a:solidFill>
                  <a:schemeClr val="tx1">
                    <a:lumMod val="75000"/>
                    <a:lumOff val="25000"/>
                  </a:schemeClr>
                </a:solidFill>
                <a:latin typeface="Helvetica"/>
                <a:cs typeface="Helvetica"/>
              </a:rPr>
              <a:t> vivant!</a:t>
            </a:r>
            <a:endParaRPr lang="en-US" sz="3700" spc="150" dirty="0">
              <a:solidFill>
                <a:schemeClr val="tx1">
                  <a:lumMod val="75000"/>
                  <a:lumOff val="25000"/>
                </a:schemeClr>
              </a:solidFill>
              <a:latin typeface="Helvetica"/>
              <a:cs typeface="Helvetica"/>
            </a:endParaRPr>
          </a:p>
        </p:txBody>
      </p:sp>
    </p:spTree>
    <p:extLst>
      <p:ext uri="{BB962C8B-B14F-4D97-AF65-F5344CB8AC3E}">
        <p14:creationId xmlns:p14="http://schemas.microsoft.com/office/powerpoint/2010/main" val="7420874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2" name="Title 1"/>
          <p:cNvSpPr>
            <a:spLocks noGrp="1"/>
          </p:cNvSpPr>
          <p:nvPr>
            <p:ph type="title"/>
          </p:nvPr>
        </p:nvSpPr>
        <p:spPr>
          <a:xfrm>
            <a:off x="914400" y="379357"/>
            <a:ext cx="8229600" cy="1143000"/>
          </a:xfrm>
        </p:spPr>
        <p:txBody>
          <a:bodyPr>
            <a:normAutofit/>
          </a:bodyPr>
          <a:lstStyle/>
          <a:p>
            <a:r>
              <a:rPr lang="en-US" sz="3000" dirty="0">
                <a:latin typeface="Helvetica"/>
                <a:cs typeface="Helvetica"/>
              </a:rPr>
              <a:t>Chant </a:t>
            </a:r>
            <a:r>
              <a:rPr lang="en-US" sz="3000" dirty="0" err="1">
                <a:latin typeface="Helvetica"/>
                <a:cs typeface="Helvetica"/>
              </a:rPr>
              <a:t>d’ouverture</a:t>
            </a:r>
            <a:endParaRPr lang="en-US" sz="3000" dirty="0">
              <a:latin typeface="Helvetica"/>
              <a:cs typeface="Helvetica"/>
            </a:endParaRPr>
          </a:p>
        </p:txBody>
      </p:sp>
    </p:spTree>
    <p:extLst>
      <p:ext uri="{BB962C8B-B14F-4D97-AF65-F5344CB8AC3E}">
        <p14:creationId xmlns:p14="http://schemas.microsoft.com/office/powerpoint/2010/main" val="1286280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6" name="Rectangle 5"/>
          <p:cNvSpPr/>
          <p:nvPr/>
        </p:nvSpPr>
        <p:spPr>
          <a:xfrm>
            <a:off x="7101430" y="134056"/>
            <a:ext cx="1762021" cy="369332"/>
          </a:xfrm>
          <a:prstGeom prst="rect">
            <a:avLst/>
          </a:prstGeom>
        </p:spPr>
        <p:txBody>
          <a:bodyPr wrap="none">
            <a:spAutoFit/>
          </a:bodyPr>
          <a:lstStyle/>
          <a:p>
            <a:r>
              <a:rPr lang="en-US" dirty="0" err="1" smtClean="0">
                <a:latin typeface="Helvetica"/>
                <a:cs typeface="Helvetica"/>
              </a:rPr>
              <a:t>Acte</a:t>
            </a:r>
            <a:r>
              <a:rPr lang="en-US" dirty="0" smtClean="0">
                <a:latin typeface="Helvetica"/>
                <a:cs typeface="Helvetica"/>
              </a:rPr>
              <a:t> </a:t>
            </a:r>
            <a:r>
              <a:rPr lang="en-US" dirty="0" err="1" smtClean="0">
                <a:latin typeface="Helvetica"/>
                <a:cs typeface="Helvetica"/>
              </a:rPr>
              <a:t>pénitentiel</a:t>
            </a:r>
            <a:endParaRPr lang="en-US" dirty="0"/>
          </a:p>
        </p:txBody>
      </p:sp>
      <p:sp>
        <p:nvSpPr>
          <p:cNvPr id="3" name="Rectangle 2"/>
          <p:cNvSpPr/>
          <p:nvPr/>
        </p:nvSpPr>
        <p:spPr>
          <a:xfrm>
            <a:off x="1640409" y="600075"/>
            <a:ext cx="7115175" cy="6124754"/>
          </a:xfrm>
          <a:prstGeom prst="rect">
            <a:avLst/>
          </a:prstGeom>
        </p:spPr>
        <p:txBody>
          <a:bodyPr wrap="square">
            <a:spAutoFit/>
          </a:bodyPr>
          <a:lstStyle/>
          <a:p>
            <a:pPr algn="r"/>
            <a:r>
              <a:rPr lang="fr-FR" sz="2600" dirty="0">
                <a:latin typeface="Helvetica" charset="0"/>
                <a:ea typeface="Helvetica" charset="0"/>
                <a:cs typeface="Helvetica" charset="0"/>
              </a:rPr>
              <a:t>Seigneur Jésus, </a:t>
            </a:r>
            <a:endParaRPr lang="fr-FR" sz="2600" dirty="0" smtClean="0">
              <a:latin typeface="Helvetica" charset="0"/>
              <a:ea typeface="Helvetica" charset="0"/>
              <a:cs typeface="Helvetica" charset="0"/>
            </a:endParaRPr>
          </a:p>
          <a:p>
            <a:pPr algn="r"/>
            <a:r>
              <a:rPr lang="fr-FR" sz="2600" dirty="0" smtClean="0">
                <a:latin typeface="Helvetica" charset="0"/>
                <a:ea typeface="Helvetica" charset="0"/>
                <a:cs typeface="Helvetica" charset="0"/>
              </a:rPr>
              <a:t>tu </a:t>
            </a:r>
            <a:r>
              <a:rPr lang="fr-FR" sz="2600" dirty="0">
                <a:latin typeface="Helvetica" charset="0"/>
                <a:ea typeface="Helvetica" charset="0"/>
                <a:cs typeface="Helvetica" charset="0"/>
              </a:rPr>
              <a:t>amènes les morts à la vie </a:t>
            </a:r>
            <a:r>
              <a:rPr lang="fr-FR" sz="2600" dirty="0" smtClean="0">
                <a:latin typeface="Helvetica" charset="0"/>
                <a:ea typeface="Helvetica" charset="0"/>
                <a:cs typeface="Helvetica" charset="0"/>
              </a:rPr>
              <a:t>dans l’Esprit</a:t>
            </a:r>
            <a:r>
              <a:rPr lang="fr-FR" sz="2600" dirty="0">
                <a:latin typeface="Helvetica" charset="0"/>
                <a:ea typeface="Helvetica" charset="0"/>
                <a:cs typeface="Helvetica" charset="0"/>
              </a:rPr>
              <a:t>, </a:t>
            </a:r>
            <a:endParaRPr lang="fr-FR" sz="2600" dirty="0" smtClean="0">
              <a:latin typeface="Helvetica" charset="0"/>
              <a:ea typeface="Helvetica" charset="0"/>
              <a:cs typeface="Helvetica" charset="0"/>
            </a:endParaRPr>
          </a:p>
          <a:p>
            <a:pPr algn="r"/>
            <a:r>
              <a:rPr lang="fr-FR" sz="2600" dirty="0" smtClean="0">
                <a:latin typeface="Helvetica" charset="0"/>
                <a:ea typeface="Helvetica" charset="0"/>
                <a:cs typeface="Helvetica" charset="0"/>
              </a:rPr>
              <a:t>prends </a:t>
            </a:r>
            <a:r>
              <a:rPr lang="fr-FR" sz="2600" dirty="0">
                <a:latin typeface="Helvetica" charset="0"/>
                <a:ea typeface="Helvetica" charset="0"/>
                <a:cs typeface="Helvetica" charset="0"/>
              </a:rPr>
              <a:t>pitié de nous.       </a:t>
            </a:r>
            <a:endParaRPr lang="fr-FR" sz="2600" dirty="0" smtClean="0">
              <a:latin typeface="Helvetica" charset="0"/>
              <a:ea typeface="Helvetica" charset="0"/>
              <a:cs typeface="Helvetica" charset="0"/>
            </a:endParaRPr>
          </a:p>
          <a:p>
            <a:pPr algn="r"/>
            <a:r>
              <a:rPr lang="fr-FR" sz="2600" b="1" dirty="0" smtClean="0">
                <a:solidFill>
                  <a:srgbClr val="C00000"/>
                </a:solidFill>
                <a:latin typeface="Helvetica" charset="0"/>
                <a:ea typeface="Helvetica" charset="0"/>
                <a:cs typeface="Helvetica" charset="0"/>
              </a:rPr>
              <a:t>Prends </a:t>
            </a:r>
            <a:r>
              <a:rPr lang="fr-FR" sz="2600" b="1" dirty="0">
                <a:solidFill>
                  <a:srgbClr val="C00000"/>
                </a:solidFill>
                <a:latin typeface="Helvetica" charset="0"/>
                <a:ea typeface="Helvetica" charset="0"/>
                <a:cs typeface="Helvetica" charset="0"/>
              </a:rPr>
              <a:t>pitié de nous.</a:t>
            </a:r>
            <a:endParaRPr lang="en-US" sz="2600" b="1" dirty="0">
              <a:solidFill>
                <a:srgbClr val="C00000"/>
              </a:solidFill>
              <a:latin typeface="Helvetica" charset="0"/>
              <a:ea typeface="Helvetica" charset="0"/>
              <a:cs typeface="Helvetica" charset="0"/>
            </a:endParaRPr>
          </a:p>
          <a:p>
            <a:pPr algn="r"/>
            <a:r>
              <a:rPr lang="fr-FR" sz="2600" dirty="0">
                <a:latin typeface="Helvetica" charset="0"/>
                <a:ea typeface="Helvetica" charset="0"/>
                <a:cs typeface="Helvetica" charset="0"/>
              </a:rPr>
              <a:t> </a:t>
            </a:r>
            <a:endParaRPr lang="en-US" sz="2600" dirty="0">
              <a:latin typeface="Helvetica" charset="0"/>
              <a:ea typeface="Helvetica" charset="0"/>
              <a:cs typeface="Helvetica" charset="0"/>
            </a:endParaRPr>
          </a:p>
          <a:p>
            <a:pPr algn="r"/>
            <a:r>
              <a:rPr lang="fr-CA" sz="2600" dirty="0">
                <a:latin typeface="Helvetica" charset="0"/>
                <a:ea typeface="Helvetica" charset="0"/>
                <a:cs typeface="Helvetica" charset="0"/>
              </a:rPr>
              <a:t>Ô Christ, </a:t>
            </a:r>
            <a:endParaRPr lang="fr-CA" sz="2600" dirty="0" smtClean="0">
              <a:latin typeface="Helvetica" charset="0"/>
              <a:ea typeface="Helvetica" charset="0"/>
              <a:cs typeface="Helvetica" charset="0"/>
            </a:endParaRPr>
          </a:p>
          <a:p>
            <a:pPr algn="r"/>
            <a:r>
              <a:rPr lang="fr-CA" sz="2600" dirty="0" smtClean="0">
                <a:latin typeface="Helvetica" charset="0"/>
                <a:ea typeface="Helvetica" charset="0"/>
                <a:cs typeface="Helvetica" charset="0"/>
              </a:rPr>
              <a:t>                   tu </a:t>
            </a:r>
            <a:r>
              <a:rPr lang="fr-CA" sz="2600" dirty="0">
                <a:latin typeface="Helvetica" charset="0"/>
                <a:ea typeface="Helvetica" charset="0"/>
                <a:cs typeface="Helvetica" charset="0"/>
              </a:rPr>
              <a:t>apportes le pardon et la paix </a:t>
            </a:r>
            <a:r>
              <a:rPr lang="fr-CA" sz="2600" dirty="0" smtClean="0">
                <a:latin typeface="Helvetica" charset="0"/>
                <a:ea typeface="Helvetica" charset="0"/>
                <a:cs typeface="Helvetica" charset="0"/>
              </a:rPr>
              <a:t>		aux </a:t>
            </a:r>
            <a:r>
              <a:rPr lang="fr-CA" sz="2600" dirty="0">
                <a:latin typeface="Helvetica" charset="0"/>
                <a:ea typeface="Helvetica" charset="0"/>
                <a:cs typeface="Helvetica" charset="0"/>
              </a:rPr>
              <a:t>pécheurs, prends pitié de nous.         </a:t>
            </a:r>
            <a:r>
              <a:rPr lang="fr-FR" sz="2600" b="1" dirty="0">
                <a:solidFill>
                  <a:srgbClr val="C00000"/>
                </a:solidFill>
                <a:latin typeface="Helvetica" charset="0"/>
                <a:ea typeface="Helvetica" charset="0"/>
                <a:cs typeface="Helvetica" charset="0"/>
              </a:rPr>
              <a:t>Prends pitié de nous.</a:t>
            </a:r>
            <a:endParaRPr lang="en-US" sz="2600" b="1" dirty="0">
              <a:solidFill>
                <a:srgbClr val="C00000"/>
              </a:solidFill>
              <a:latin typeface="Helvetica" charset="0"/>
              <a:ea typeface="Helvetica" charset="0"/>
              <a:cs typeface="Helvetica" charset="0"/>
            </a:endParaRPr>
          </a:p>
          <a:p>
            <a:pPr algn="r"/>
            <a:r>
              <a:rPr lang="fr-FR" sz="2600" dirty="0">
                <a:latin typeface="Helvetica" charset="0"/>
                <a:ea typeface="Helvetica" charset="0"/>
                <a:cs typeface="Helvetica" charset="0"/>
              </a:rPr>
              <a:t> </a:t>
            </a:r>
            <a:endParaRPr lang="en-US" sz="2600" dirty="0">
              <a:latin typeface="Helvetica" charset="0"/>
              <a:ea typeface="Helvetica" charset="0"/>
              <a:cs typeface="Helvetica" charset="0"/>
            </a:endParaRPr>
          </a:p>
          <a:p>
            <a:pPr algn="r"/>
            <a:r>
              <a:rPr lang="fr-CA" sz="2600" dirty="0">
                <a:latin typeface="Helvetica" charset="0"/>
                <a:ea typeface="Helvetica" charset="0"/>
                <a:cs typeface="Helvetica" charset="0"/>
              </a:rPr>
              <a:t>Seigneur Jésus, </a:t>
            </a:r>
            <a:endParaRPr lang="fr-CA" sz="2600" dirty="0" smtClean="0">
              <a:latin typeface="Helvetica" charset="0"/>
              <a:ea typeface="Helvetica" charset="0"/>
              <a:cs typeface="Helvetica" charset="0"/>
            </a:endParaRPr>
          </a:p>
          <a:p>
            <a:pPr algn="r"/>
            <a:r>
              <a:rPr lang="fr-CA" sz="2600" dirty="0" smtClean="0">
                <a:latin typeface="Helvetica" charset="0"/>
                <a:ea typeface="Helvetica" charset="0"/>
                <a:cs typeface="Helvetica" charset="0"/>
              </a:rPr>
              <a:t>tu </a:t>
            </a:r>
            <a:r>
              <a:rPr lang="fr-CA" sz="2600" dirty="0">
                <a:latin typeface="Helvetica" charset="0"/>
                <a:ea typeface="Helvetica" charset="0"/>
                <a:cs typeface="Helvetica" charset="0"/>
              </a:rPr>
              <a:t>apportes la lumière à ceux et celles </a:t>
            </a:r>
            <a:endParaRPr lang="fr-CA" sz="2600" dirty="0" smtClean="0">
              <a:latin typeface="Helvetica" charset="0"/>
              <a:ea typeface="Helvetica" charset="0"/>
              <a:cs typeface="Helvetica" charset="0"/>
            </a:endParaRPr>
          </a:p>
          <a:p>
            <a:pPr algn="r"/>
            <a:r>
              <a:rPr lang="fr-CA" sz="2600" dirty="0" smtClean="0">
                <a:latin typeface="Helvetica" charset="0"/>
                <a:ea typeface="Helvetica" charset="0"/>
                <a:cs typeface="Helvetica" charset="0"/>
              </a:rPr>
              <a:t>qui </a:t>
            </a:r>
            <a:r>
              <a:rPr lang="fr-CA" sz="2600" dirty="0">
                <a:latin typeface="Helvetica" charset="0"/>
                <a:ea typeface="Helvetica" charset="0"/>
                <a:cs typeface="Helvetica" charset="0"/>
              </a:rPr>
              <a:t>sont dans les ténèbres, </a:t>
            </a:r>
            <a:endParaRPr lang="fr-CA" sz="2600" dirty="0" smtClean="0">
              <a:latin typeface="Helvetica" charset="0"/>
              <a:ea typeface="Helvetica" charset="0"/>
              <a:cs typeface="Helvetica" charset="0"/>
            </a:endParaRPr>
          </a:p>
          <a:p>
            <a:pPr algn="r"/>
            <a:r>
              <a:rPr lang="fr-CA" sz="2600" dirty="0" smtClean="0">
                <a:latin typeface="Helvetica" charset="0"/>
                <a:ea typeface="Helvetica" charset="0"/>
                <a:cs typeface="Helvetica" charset="0"/>
              </a:rPr>
              <a:t>prends </a:t>
            </a:r>
            <a:r>
              <a:rPr lang="fr-CA" sz="2600" dirty="0">
                <a:latin typeface="Helvetica" charset="0"/>
                <a:ea typeface="Helvetica" charset="0"/>
                <a:cs typeface="Helvetica" charset="0"/>
              </a:rPr>
              <a:t>pitié de nous. </a:t>
            </a:r>
            <a:endParaRPr lang="en-US" sz="2600" dirty="0">
              <a:latin typeface="Helvetica" charset="0"/>
              <a:ea typeface="Helvetica" charset="0"/>
              <a:cs typeface="Helvetica" charset="0"/>
            </a:endParaRPr>
          </a:p>
          <a:p>
            <a:pPr algn="r"/>
            <a:r>
              <a:rPr lang="fr-FR" sz="2600" b="1" dirty="0">
                <a:solidFill>
                  <a:srgbClr val="C00000"/>
                </a:solidFill>
                <a:latin typeface="Helvetica" charset="0"/>
                <a:ea typeface="Helvetica" charset="0"/>
                <a:cs typeface="Helvetica" charset="0"/>
              </a:rPr>
              <a:t>Prends pitié de nous</a:t>
            </a:r>
            <a:r>
              <a:rPr lang="fr-FR" sz="2800" b="1" dirty="0">
                <a:solidFill>
                  <a:srgbClr val="C00000"/>
                </a:solidFill>
                <a:latin typeface="Helvetica" charset="0"/>
                <a:ea typeface="Helvetica" charset="0"/>
                <a:cs typeface="Helvetica" charset="0"/>
              </a:rPr>
              <a:t>.</a:t>
            </a:r>
            <a:endParaRPr lang="en-US" sz="2800" b="1" dirty="0">
              <a:solidFill>
                <a:srgbClr val="C00000"/>
              </a:solidFill>
              <a:latin typeface="Helvetica" charset="0"/>
              <a:ea typeface="Helvetica" charset="0"/>
              <a:cs typeface="Helvetica" charset="0"/>
            </a:endParaRPr>
          </a:p>
        </p:txBody>
      </p:sp>
    </p:spTree>
    <p:extLst>
      <p:ext uri="{BB962C8B-B14F-4D97-AF65-F5344CB8AC3E}">
        <p14:creationId xmlns:p14="http://schemas.microsoft.com/office/powerpoint/2010/main" val="1694680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772943" y="282399"/>
            <a:ext cx="800219" cy="369332"/>
          </a:xfrm>
          <a:prstGeom prst="rect">
            <a:avLst/>
          </a:prstGeom>
        </p:spPr>
        <p:txBody>
          <a:bodyPr wrap="none">
            <a:spAutoFit/>
          </a:bodyPr>
          <a:lstStyle/>
          <a:p>
            <a:r>
              <a:rPr lang="en-US" smtClean="0">
                <a:latin typeface="Helvetica"/>
                <a:cs typeface="Helvetica"/>
              </a:rPr>
              <a:t>Gloria</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82587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3429" y="628650"/>
            <a:ext cx="6804633" cy="1061829"/>
          </a:xfrm>
          <a:prstGeom prst="rect">
            <a:avLst/>
          </a:prstGeom>
        </p:spPr>
        <p:txBody>
          <a:bodyPr wrap="square">
            <a:spAutoFit/>
          </a:bodyPr>
          <a:lstStyle/>
          <a:p>
            <a:r>
              <a:rPr lang="fr-FR" sz="3000" dirty="0">
                <a:latin typeface="Helvetica" charset="0"/>
                <a:ea typeface="Helvetica" charset="0"/>
                <a:cs typeface="Helvetica" charset="0"/>
              </a:rPr>
              <a:t>Lecture du livre </a:t>
            </a:r>
            <a:r>
              <a:rPr lang="fr-FR" sz="3000" dirty="0" smtClean="0">
                <a:latin typeface="Helvetica" charset="0"/>
                <a:ea typeface="Helvetica" charset="0"/>
                <a:cs typeface="Helvetica" charset="0"/>
              </a:rPr>
              <a:t>des Actes des Apôtres</a:t>
            </a:r>
            <a:endParaRPr lang="en-US" sz="3000" dirty="0">
              <a:latin typeface="Helvetica" charset="0"/>
              <a:ea typeface="Helvetica" charset="0"/>
              <a:cs typeface="Helvetica" charset="0"/>
            </a:endParaRPr>
          </a:p>
          <a:p>
            <a:r>
              <a:rPr lang="en-US" sz="3300" dirty="0">
                <a:latin typeface="Helvetica"/>
                <a:cs typeface="Helvetica"/>
              </a:rPr>
              <a:t> </a:t>
            </a:r>
          </a:p>
        </p:txBody>
      </p:sp>
      <p:sp>
        <p:nvSpPr>
          <p:cNvPr id="2" name="Rectangle 1"/>
          <p:cNvSpPr/>
          <p:nvPr/>
        </p:nvSpPr>
        <p:spPr>
          <a:xfrm>
            <a:off x="6666273" y="300766"/>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pic>
        <p:nvPicPr>
          <p:cNvPr id="3" name="Picture 2"/>
          <p:cNvPicPr>
            <a:picLocks noChangeAspect="1"/>
          </p:cNvPicPr>
          <p:nvPr/>
        </p:nvPicPr>
        <p:blipFill>
          <a:blip r:embed="rId3"/>
          <a:stretch>
            <a:fillRect/>
          </a:stretch>
        </p:blipFill>
        <p:spPr>
          <a:xfrm>
            <a:off x="638804" y="1326118"/>
            <a:ext cx="7004659" cy="4669773"/>
          </a:xfrm>
          <a:prstGeom prst="rect">
            <a:avLst/>
          </a:prstGeom>
        </p:spPr>
      </p:pic>
    </p:spTree>
    <p:extLst>
      <p:ext uri="{BB962C8B-B14F-4D97-AF65-F5344CB8AC3E}">
        <p14:creationId xmlns:p14="http://schemas.microsoft.com/office/powerpoint/2010/main" val="304987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148855" y="380963"/>
            <a:ext cx="8931349" cy="5954232"/>
          </a:xfrm>
          <a:prstGeom prst="rect">
            <a:avLst/>
          </a:prstGeom>
        </p:spPr>
      </p:pic>
    </p:spTree>
    <p:extLst>
      <p:ext uri="{BB962C8B-B14F-4D97-AF65-F5344CB8AC3E}">
        <p14:creationId xmlns:p14="http://schemas.microsoft.com/office/powerpoint/2010/main" val="931060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66274" y="443984"/>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pic>
        <p:nvPicPr>
          <p:cNvPr id="4" name="Picture 3"/>
          <p:cNvPicPr>
            <a:picLocks noChangeAspect="1"/>
          </p:cNvPicPr>
          <p:nvPr/>
        </p:nvPicPr>
        <p:blipFill>
          <a:blip r:embed="rId3"/>
          <a:stretch>
            <a:fillRect/>
          </a:stretch>
        </p:blipFill>
        <p:spPr>
          <a:xfrm>
            <a:off x="155020" y="443983"/>
            <a:ext cx="8818859" cy="5879239"/>
          </a:xfrm>
          <a:prstGeom prst="rect">
            <a:avLst/>
          </a:prstGeom>
        </p:spPr>
      </p:pic>
    </p:spTree>
    <p:extLst>
      <p:ext uri="{BB962C8B-B14F-4D97-AF65-F5344CB8AC3E}">
        <p14:creationId xmlns:p14="http://schemas.microsoft.com/office/powerpoint/2010/main" val="15068618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457198" y="274638"/>
            <a:ext cx="8229601" cy="5479543"/>
          </a:xfrm>
          <a:prstGeom prst="rect">
            <a:avLst/>
          </a:prstGeom>
        </p:spPr>
      </p:pic>
      <p:sp>
        <p:nvSpPr>
          <p:cNvPr id="5" name="Rectangle 4"/>
          <p:cNvSpPr/>
          <p:nvPr/>
        </p:nvSpPr>
        <p:spPr>
          <a:xfrm>
            <a:off x="457199" y="5831058"/>
            <a:ext cx="8389089" cy="553998"/>
          </a:xfrm>
          <a:prstGeom prst="rect">
            <a:avLst/>
          </a:prstGeom>
        </p:spPr>
        <p:txBody>
          <a:bodyPr wrap="square">
            <a:spAutoFit/>
          </a:bodyPr>
          <a:lstStyle/>
          <a:p>
            <a:r>
              <a:rPr lang="fr-CA" sz="3000" dirty="0">
                <a:latin typeface="Helvetica"/>
                <a:cs typeface="Helvetica"/>
              </a:rPr>
              <a:t>Parole </a:t>
            </a:r>
            <a:r>
              <a:rPr lang="fr-CA" sz="3000">
                <a:latin typeface="Helvetica"/>
                <a:cs typeface="Helvetica"/>
              </a:rPr>
              <a:t>de </a:t>
            </a:r>
            <a:r>
              <a:rPr lang="fr-CA" sz="3000" smtClean="0">
                <a:latin typeface="Helvetica"/>
                <a:cs typeface="Helvetica"/>
              </a:rPr>
              <a:t>Seigneur. </a:t>
            </a:r>
            <a:r>
              <a:rPr lang="fr-CA" sz="3000" dirty="0" smtClean="0">
                <a:solidFill>
                  <a:srgbClr val="C00000"/>
                </a:solidFill>
                <a:latin typeface="Helvetica"/>
                <a:cs typeface="Helvetica"/>
              </a:rPr>
              <a:t>Nous </a:t>
            </a:r>
            <a:r>
              <a:rPr lang="fr-CA" sz="3000" dirty="0">
                <a:solidFill>
                  <a:srgbClr val="C00000"/>
                </a:solidFill>
                <a:latin typeface="Helvetica"/>
                <a:cs typeface="Helvetica"/>
              </a:rPr>
              <a:t>rendons gloire à Dieu.</a:t>
            </a:r>
            <a:endParaRPr lang="en-US" sz="3000" dirty="0">
              <a:solidFill>
                <a:srgbClr val="C00000"/>
              </a:solidFill>
              <a:latin typeface="Helvetica"/>
              <a:cs typeface="Helvetica"/>
            </a:endParaRPr>
          </a:p>
        </p:txBody>
      </p:sp>
    </p:spTree>
    <p:extLst>
      <p:ext uri="{BB962C8B-B14F-4D97-AF65-F5344CB8AC3E}">
        <p14:creationId xmlns:p14="http://schemas.microsoft.com/office/powerpoint/2010/main" val="1761013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6" name="Rectangle 5"/>
          <p:cNvSpPr/>
          <p:nvPr/>
        </p:nvSpPr>
        <p:spPr>
          <a:xfrm>
            <a:off x="2832498" y="1345042"/>
            <a:ext cx="6990279" cy="1477328"/>
          </a:xfrm>
          <a:prstGeom prst="rect">
            <a:avLst/>
          </a:prstGeom>
        </p:spPr>
        <p:txBody>
          <a:bodyPr wrap="square">
            <a:spAutoFit/>
          </a:bodyPr>
          <a:lstStyle/>
          <a:p>
            <a:pPr marL="442913" indent="-442913"/>
            <a:r>
              <a:rPr lang="fr-FR" sz="3000" dirty="0" smtClean="0">
                <a:solidFill>
                  <a:srgbClr val="C00000"/>
                </a:solidFill>
                <a:latin typeface="Helvetica" charset="0"/>
                <a:ea typeface="Helvetica" charset="0"/>
                <a:cs typeface="Helvetica" charset="0"/>
              </a:rPr>
              <a:t>R.</a:t>
            </a:r>
            <a:r>
              <a:rPr lang="fr-FR" sz="3000" dirty="0" smtClean="0">
                <a:latin typeface="Helvetica" charset="0"/>
                <a:ea typeface="Helvetica" charset="0"/>
                <a:cs typeface="Helvetica" charset="0"/>
              </a:rPr>
              <a:t>	La </a:t>
            </a:r>
            <a:r>
              <a:rPr lang="fr-FR" sz="3000" dirty="0">
                <a:latin typeface="Helvetica" charset="0"/>
                <a:ea typeface="Helvetica" charset="0"/>
                <a:cs typeface="Helvetica" charset="0"/>
              </a:rPr>
              <a:t>pierre qu’ont rejetée </a:t>
            </a:r>
          </a:p>
          <a:p>
            <a:pPr marL="442913" indent="-442913"/>
            <a:r>
              <a:rPr lang="fr-FR" sz="3000" dirty="0" smtClean="0">
                <a:latin typeface="Helvetica" charset="0"/>
                <a:ea typeface="Helvetica" charset="0"/>
                <a:cs typeface="Helvetica" charset="0"/>
              </a:rPr>
              <a:t>	les </a:t>
            </a:r>
            <a:r>
              <a:rPr lang="fr-FR" sz="3000" dirty="0">
                <a:latin typeface="Helvetica" charset="0"/>
                <a:ea typeface="Helvetica" charset="0"/>
                <a:cs typeface="Helvetica" charset="0"/>
              </a:rPr>
              <a:t>bâtisseurs est devenue </a:t>
            </a:r>
          </a:p>
          <a:p>
            <a:pPr marL="442913" indent="-442913"/>
            <a:r>
              <a:rPr lang="fr-FR" sz="3000" dirty="0" smtClean="0">
                <a:latin typeface="Helvetica" charset="0"/>
                <a:ea typeface="Helvetica" charset="0"/>
                <a:cs typeface="Helvetica" charset="0"/>
              </a:rPr>
              <a:t>	la </a:t>
            </a:r>
            <a:r>
              <a:rPr lang="fr-FR" sz="3000" dirty="0">
                <a:latin typeface="Helvetica" charset="0"/>
                <a:ea typeface="Helvetica" charset="0"/>
                <a:cs typeface="Helvetica" charset="0"/>
              </a:rPr>
              <a:t>pierre d’angle. </a:t>
            </a:r>
            <a:endParaRPr lang="en-US" sz="3000" dirty="0">
              <a:latin typeface="Helvetica" charset="0"/>
              <a:ea typeface="Helvetica" charset="0"/>
              <a:cs typeface="Helvetica" charset="0"/>
            </a:endParaRPr>
          </a:p>
        </p:txBody>
      </p:sp>
      <p:sp>
        <p:nvSpPr>
          <p:cNvPr id="2" name="Rectangle 1"/>
          <p:cNvSpPr/>
          <p:nvPr/>
        </p:nvSpPr>
        <p:spPr>
          <a:xfrm>
            <a:off x="7454740" y="440298"/>
            <a:ext cx="1031051" cy="369332"/>
          </a:xfrm>
          <a:prstGeom prst="rect">
            <a:avLst/>
          </a:prstGeom>
        </p:spPr>
        <p:txBody>
          <a:bodyPr wrap="none">
            <a:spAutoFit/>
          </a:bodyPr>
          <a:lstStyle/>
          <a:p>
            <a:r>
              <a:rPr lang="en-US" dirty="0" err="1" smtClean="0">
                <a:latin typeface="Helvetica"/>
                <a:cs typeface="Helvetica"/>
              </a:rPr>
              <a:t>Psaume</a:t>
            </a:r>
            <a:endParaRPr lang="en-US" dirty="0"/>
          </a:p>
        </p:txBody>
      </p:sp>
    </p:spTree>
    <p:extLst>
      <p:ext uri="{BB962C8B-B14F-4D97-AF65-F5344CB8AC3E}">
        <p14:creationId xmlns:p14="http://schemas.microsoft.com/office/powerpoint/2010/main" val="790427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chemeClr val="accent3">
                    <a:lumMod val="50000"/>
                  </a:schemeClr>
                </a:solidFill>
                <a:latin typeface="Helvetica" charset="0"/>
                <a:ea typeface="Helvetica" charset="0"/>
                <a:cs typeface="Helvetica" charset="0"/>
              </a:rPr>
              <a:t>ALLELULIA</a:t>
            </a:r>
            <a:endParaRPr lang="en-US" sz="6000" spc="1000" dirty="0">
              <a:solidFill>
                <a:schemeClr val="accent3">
                  <a:lumMod val="50000"/>
                </a:schemeClr>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chemeClr val="accent3">
                    <a:lumMod val="75000"/>
                  </a:schemeClr>
                </a:solidFill>
                <a:latin typeface="Helvetica" charset="0"/>
                <a:ea typeface="Helvetica" charset="0"/>
                <a:cs typeface="Helvetica" charset="0"/>
              </a:rPr>
              <a:t>Voici le jour que fit le Seigneur, </a:t>
            </a:r>
            <a:r>
              <a:rPr lang="fr-FR" sz="2000" spc="150" dirty="0" smtClean="0">
                <a:solidFill>
                  <a:schemeClr val="accent3">
                    <a:lumMod val="75000"/>
                  </a:schemeClr>
                </a:solidFill>
                <a:latin typeface="Helvetica" charset="0"/>
                <a:ea typeface="Helvetica" charset="0"/>
                <a:cs typeface="Helvetica" charset="0"/>
              </a:rPr>
              <a:t>qu’il </a:t>
            </a:r>
            <a:r>
              <a:rPr lang="fr-FR" sz="2000" spc="150" dirty="0">
                <a:solidFill>
                  <a:schemeClr val="accent3">
                    <a:lumMod val="75000"/>
                  </a:schemeClr>
                </a:solidFill>
                <a:latin typeface="Helvetica" charset="0"/>
                <a:ea typeface="Helvetica" charset="0"/>
                <a:cs typeface="Helvetica" charset="0"/>
              </a:rPr>
              <a:t>soit pour nous jour de fête et de joie!</a:t>
            </a:r>
            <a:endParaRPr lang="en-US" sz="2000" spc="150" dirty="0">
              <a:solidFill>
                <a:schemeClr val="accent3">
                  <a:lumMod val="75000"/>
                </a:schemeClr>
              </a:solidFill>
              <a:latin typeface="Helvetica" charset="0"/>
              <a:ea typeface="Helvetica" charset="0"/>
              <a:cs typeface="Helvetica" charset="0"/>
            </a:endParaRPr>
          </a:p>
        </p:txBody>
      </p:sp>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282475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7" name="Rectangle 6"/>
          <p:cNvSpPr/>
          <p:nvPr/>
        </p:nvSpPr>
        <p:spPr>
          <a:xfrm>
            <a:off x="3071813" y="1394785"/>
            <a:ext cx="6443661" cy="3323987"/>
          </a:xfrm>
          <a:prstGeom prst="rect">
            <a:avLst/>
          </a:prstGeom>
        </p:spPr>
        <p:txBody>
          <a:bodyPr wrap="square">
            <a:spAutoFit/>
          </a:bodyPr>
          <a:lstStyle/>
          <a:p>
            <a:pPr>
              <a:spcAft>
                <a:spcPts val="0"/>
              </a:spcAft>
            </a:pPr>
            <a:r>
              <a:rPr lang="fr-FR" sz="3000" dirty="0">
                <a:solidFill>
                  <a:srgbClr val="000000"/>
                </a:solidFill>
                <a:latin typeface="Helvetica" charset="0"/>
                <a:ea typeface="Helvetica" charset="0"/>
                <a:cs typeface="Helvetica" charset="0"/>
              </a:rPr>
              <a:t>Le Seigneur soit avec vous. </a:t>
            </a:r>
            <a:endParaRPr lang="fr-FR" sz="3000" dirty="0" smtClean="0">
              <a:solidFill>
                <a:srgbClr val="0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spcAft>
                <a:spcPts val="0"/>
              </a:spcAft>
            </a:pPr>
            <a:endParaRPr lang="fr-FR" sz="3000" b="1" dirty="0" smtClean="0">
              <a:solidFill>
                <a:srgbClr val="000000"/>
              </a:solidFill>
              <a:latin typeface="Helvetica" charset="0"/>
              <a:ea typeface="Helvetica" charset="0"/>
              <a:cs typeface="Helvetica" charset="0"/>
            </a:endParaRPr>
          </a:p>
          <a:p>
            <a:pPr>
              <a:spcAft>
                <a:spcPts val="0"/>
              </a:spcAft>
            </a:pPr>
            <a:endParaRPr lang="fr-FR" sz="3000" b="1" dirty="0" smtClean="0">
              <a:solidFill>
                <a:srgbClr val="000000"/>
              </a:solidFill>
              <a:latin typeface="Helvetica" charset="0"/>
              <a:ea typeface="Helvetica" charset="0"/>
              <a:cs typeface="Helvetica" charset="0"/>
            </a:endParaRPr>
          </a:p>
          <a:p>
            <a:pPr>
              <a:spcAft>
                <a:spcPts val="0"/>
              </a:spcAft>
            </a:pPr>
            <a:r>
              <a:rPr lang="fr-FR" sz="3000" dirty="0" smtClean="0">
                <a:solidFill>
                  <a:srgbClr val="000000"/>
                </a:solidFill>
                <a:latin typeface="Helvetica" charset="0"/>
                <a:ea typeface="Helvetica" charset="0"/>
                <a:cs typeface="Helvetica" charset="0"/>
              </a:rPr>
              <a:t>Évangile </a:t>
            </a:r>
            <a:r>
              <a:rPr lang="fr-FR" sz="3000" dirty="0">
                <a:solidFill>
                  <a:srgbClr val="000000"/>
                </a:solidFill>
                <a:latin typeface="Helvetica" charset="0"/>
                <a:ea typeface="Helvetica" charset="0"/>
                <a:cs typeface="Helvetica" charset="0"/>
              </a:rPr>
              <a:t>de Jésus </a:t>
            </a:r>
            <a:r>
              <a:rPr lang="fr-FR" sz="3000" dirty="0" smtClean="0">
                <a:solidFill>
                  <a:srgbClr val="000000"/>
                </a:solidFill>
                <a:latin typeface="Helvetica" charset="0"/>
                <a:ea typeface="Helvetica" charset="0"/>
                <a:cs typeface="Helvetica" charset="0"/>
              </a:rPr>
              <a:t>Christ </a:t>
            </a:r>
          </a:p>
          <a:p>
            <a:pPr>
              <a:spcAft>
                <a:spcPts val="0"/>
              </a:spcAft>
            </a:pPr>
            <a:r>
              <a:rPr lang="fr-FR" sz="3000" dirty="0" smtClean="0">
                <a:solidFill>
                  <a:srgbClr val="000000"/>
                </a:solidFill>
                <a:latin typeface="Helvetica" charset="0"/>
                <a:ea typeface="Helvetica" charset="0"/>
                <a:cs typeface="Helvetica" charset="0"/>
              </a:rPr>
              <a:t>selon </a:t>
            </a:r>
            <a:r>
              <a:rPr lang="fr-FR" sz="3000" dirty="0">
                <a:solidFill>
                  <a:srgbClr val="000000"/>
                </a:solidFill>
                <a:latin typeface="Helvetica" charset="0"/>
                <a:ea typeface="Helvetica" charset="0"/>
                <a:cs typeface="Helvetica" charset="0"/>
              </a:rPr>
              <a:t>saint </a:t>
            </a:r>
            <a:r>
              <a:rPr lang="fr-FR" sz="3000" dirty="0" smtClean="0">
                <a:solidFill>
                  <a:srgbClr val="000000"/>
                </a:solidFill>
                <a:latin typeface="Helvetica" charset="0"/>
                <a:ea typeface="Helvetica" charset="0"/>
                <a:cs typeface="Helvetica" charset="0"/>
              </a:rPr>
              <a:t>Marc</a:t>
            </a:r>
          </a:p>
          <a:p>
            <a:pPr>
              <a:spcAft>
                <a:spcPts val="0"/>
              </a:spcAft>
            </a:pPr>
            <a:r>
              <a:rPr lang="fr-FR" sz="3000" dirty="0" smtClean="0">
                <a:solidFill>
                  <a:srgbClr val="C00000"/>
                </a:solidFill>
                <a:latin typeface="Helvetica" charset="0"/>
                <a:ea typeface="Helvetica" charset="0"/>
                <a:cs typeface="Helvetica" charset="0"/>
              </a:rPr>
              <a:t>Gloire </a:t>
            </a:r>
            <a:r>
              <a:rPr lang="fr-FR" sz="3000" dirty="0">
                <a:solidFill>
                  <a:srgbClr val="C00000"/>
                </a:solidFill>
                <a:latin typeface="Helvetica" charset="0"/>
                <a:ea typeface="Helvetica" charset="0"/>
                <a:cs typeface="Helvetica" charset="0"/>
              </a:rPr>
              <a:t>à toi, Seigneur!</a:t>
            </a:r>
            <a:endParaRPr lang="en-US" sz="3000" dirty="0">
              <a:solidFill>
                <a:srgbClr val="C00000"/>
              </a:solidFill>
              <a:effectLst/>
              <a:latin typeface="Helvetica" charset="0"/>
              <a:ea typeface="Helvetica" charset="0"/>
              <a:cs typeface="Helvetica"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1411548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375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576"/>
            <a:ext cx="9144000" cy="6858000"/>
          </a:xfrm>
          <a:prstGeom prst="rect">
            <a:avLst/>
          </a:prstGeom>
        </p:spPr>
      </p:pic>
    </p:spTree>
    <p:extLst>
      <p:ext uri="{BB962C8B-B14F-4D97-AF65-F5344CB8AC3E}">
        <p14:creationId xmlns:p14="http://schemas.microsoft.com/office/powerpoint/2010/main" val="322138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041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0610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17156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4198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845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21043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274223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38855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1734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82380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5" name="Rectangle 4"/>
          <p:cNvSpPr/>
          <p:nvPr/>
        </p:nvSpPr>
        <p:spPr>
          <a:xfrm>
            <a:off x="3180446" y="1480217"/>
            <a:ext cx="6663266" cy="1046440"/>
          </a:xfrm>
          <a:prstGeom prst="rect">
            <a:avLst/>
          </a:prstGeom>
        </p:spPr>
        <p:txBody>
          <a:bodyPr wrap="square">
            <a:spAutoFit/>
          </a:bodyPr>
          <a:lstStyle/>
          <a:p>
            <a:r>
              <a:rPr lang="fr-FR" sz="3200" dirty="0">
                <a:latin typeface="Helvetica" charset="0"/>
                <a:ea typeface="Helvetica" charset="0"/>
                <a:cs typeface="Helvetica" charset="0"/>
              </a:rPr>
              <a:t>Acclamons la Parole de Dieu.</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Louange </a:t>
            </a:r>
            <a:r>
              <a:rPr lang="fr-FR" sz="3000" dirty="0">
                <a:solidFill>
                  <a:srgbClr val="C00000"/>
                </a:solidFill>
                <a:latin typeface="Helvetica" charset="0"/>
                <a:ea typeface="Helvetica" charset="0"/>
                <a:cs typeface="Helvetica" charset="0"/>
              </a:rPr>
              <a:t>à toi, Seigneur Jésus.</a:t>
            </a:r>
            <a:r>
              <a:rPr lang="en-US" sz="3000" dirty="0">
                <a:solidFill>
                  <a:srgbClr val="C00000"/>
                </a:solidFill>
                <a:latin typeface="Helvetica" charset="0"/>
                <a:ea typeface="Helvetica" charset="0"/>
                <a:cs typeface="Helvetica" charset="0"/>
              </a:rPr>
              <a:t> </a:t>
            </a:r>
            <a:endParaRPr lang="en-US" sz="3000" b="1" dirty="0">
              <a:solidFill>
                <a:srgbClr val="C00000"/>
              </a:solidFill>
              <a:latin typeface="Helvetica" charset="0"/>
              <a:ea typeface="Helvetica" charset="0"/>
              <a:cs typeface="Helvetica"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655274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chemeClr val="accent3">
                    <a:lumMod val="50000"/>
                  </a:schemeClr>
                </a:solidFill>
                <a:latin typeface="Helvetica" charset="0"/>
                <a:ea typeface="Helvetica" charset="0"/>
                <a:cs typeface="Helvetica" charset="0"/>
              </a:rPr>
              <a:t>ALLELULIA</a:t>
            </a:r>
            <a:endParaRPr lang="en-US" sz="6000" spc="1000" dirty="0">
              <a:solidFill>
                <a:schemeClr val="accent3">
                  <a:lumMod val="50000"/>
                </a:schemeClr>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chemeClr val="accent3">
                    <a:lumMod val="75000"/>
                  </a:schemeClr>
                </a:solidFill>
                <a:latin typeface="Helvetica" charset="0"/>
                <a:ea typeface="Helvetica" charset="0"/>
                <a:cs typeface="Helvetica" charset="0"/>
              </a:rPr>
              <a:t>Voici le jour que fit le Seigneur, </a:t>
            </a:r>
            <a:r>
              <a:rPr lang="fr-FR" sz="2000" spc="150" dirty="0" smtClean="0">
                <a:solidFill>
                  <a:schemeClr val="accent3">
                    <a:lumMod val="75000"/>
                  </a:schemeClr>
                </a:solidFill>
                <a:latin typeface="Helvetica" charset="0"/>
                <a:ea typeface="Helvetica" charset="0"/>
                <a:cs typeface="Helvetica" charset="0"/>
              </a:rPr>
              <a:t>qu’il </a:t>
            </a:r>
            <a:r>
              <a:rPr lang="fr-FR" sz="2000" spc="150" dirty="0">
                <a:solidFill>
                  <a:schemeClr val="accent3">
                    <a:lumMod val="75000"/>
                  </a:schemeClr>
                </a:solidFill>
                <a:latin typeface="Helvetica" charset="0"/>
                <a:ea typeface="Helvetica" charset="0"/>
                <a:cs typeface="Helvetica" charset="0"/>
              </a:rPr>
              <a:t>soit pour nous jour de fête et de joie!</a:t>
            </a:r>
            <a:endParaRPr lang="en-US" sz="2000" spc="150" dirty="0">
              <a:solidFill>
                <a:schemeClr val="accent3">
                  <a:lumMod val="75000"/>
                </a:schemeClr>
              </a:solidFill>
              <a:latin typeface="Helvetica" charset="0"/>
              <a:ea typeface="Helvetica" charset="0"/>
              <a:cs typeface="Helvetica" charset="0"/>
            </a:endParaRPr>
          </a:p>
        </p:txBody>
      </p:sp>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407351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402739" y="298531"/>
            <a:ext cx="1031051" cy="369332"/>
          </a:xfrm>
          <a:prstGeom prst="rect">
            <a:avLst/>
          </a:prstGeom>
        </p:spPr>
        <p:txBody>
          <a:bodyPr wrap="none">
            <a:spAutoFit/>
          </a:bodyPr>
          <a:lstStyle/>
          <a:p>
            <a:r>
              <a:rPr lang="en-US" dirty="0" err="1" smtClean="0">
                <a:latin typeface="Helvetica"/>
                <a:cs typeface="Helvetica"/>
              </a:rPr>
              <a:t>Homélie</a:t>
            </a:r>
            <a:endParaRPr lang="en-US" dirty="0"/>
          </a:p>
        </p:txBody>
      </p:sp>
      <p:pic>
        <p:nvPicPr>
          <p:cNvPr id="3" name="Picture 2"/>
          <p:cNvPicPr>
            <a:picLocks noChangeAspect="1"/>
          </p:cNvPicPr>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colorTemperature colorTemp="5900"/>
                    </a14:imgEffect>
                  </a14:imgLayer>
                </a14:imgProps>
              </a:ext>
            </a:extLst>
          </a:blip>
          <a:srcRect r="1394" b="2715"/>
          <a:stretch/>
        </p:blipFill>
        <p:spPr>
          <a:xfrm>
            <a:off x="2328863" y="200408"/>
            <a:ext cx="4561035" cy="6476839"/>
          </a:xfrm>
          <a:prstGeom prst="rect">
            <a:avLst/>
          </a:prstGeom>
        </p:spPr>
      </p:pic>
    </p:spTree>
    <p:extLst>
      <p:ext uri="{BB962C8B-B14F-4D97-AF65-F5344CB8AC3E}">
        <p14:creationId xmlns:p14="http://schemas.microsoft.com/office/powerpoint/2010/main" val="10021328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3" name="Rectangle 2"/>
          <p:cNvSpPr/>
          <p:nvPr/>
        </p:nvSpPr>
        <p:spPr>
          <a:xfrm>
            <a:off x="2955851" y="1478777"/>
            <a:ext cx="5539563" cy="193899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l’Église, afin qu’elle annonce avec fidélité l’Évangile de l’amour du Père par la force de l’Esprit Saint, prions. </a:t>
            </a:r>
            <a:endParaRPr lang="en-US" sz="3000" dirty="0">
              <a:effectLst/>
              <a:latin typeface="Helvetica" charset="0"/>
              <a:ea typeface="Helvetica" charset="0"/>
              <a:cs typeface="Helvetica" charset="0"/>
            </a:endParaRPr>
          </a:p>
        </p:txBody>
      </p:sp>
      <p:sp>
        <p:nvSpPr>
          <p:cNvPr id="10" name="Rectangle 9"/>
          <p:cNvSpPr/>
          <p:nvPr/>
        </p:nvSpPr>
        <p:spPr>
          <a:xfrm>
            <a:off x="4773275" y="3534724"/>
            <a:ext cx="372213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8042165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3" name="Rectangle 2"/>
          <p:cNvSpPr/>
          <p:nvPr/>
        </p:nvSpPr>
        <p:spPr>
          <a:xfrm>
            <a:off x="2764465" y="1542020"/>
            <a:ext cx="6033159" cy="286232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nos dirigeants politiques, afin qu’ils gouvernent avec justice afin que tous puissent vivre dans l’espérance d’un avenir meilleur, en particulier les personnes les plus vulnérables, p</a:t>
            </a:r>
            <a:r>
              <a:rPr lang="fr-FR" sz="3000" dirty="0">
                <a:solidFill>
                  <a:srgbClr val="000000"/>
                </a:solidFill>
                <a:latin typeface="Helvetica" charset="0"/>
                <a:ea typeface="Helvetica" charset="0"/>
                <a:cs typeface="Helvetica" charset="0"/>
              </a:rPr>
              <a:t>rions. </a:t>
            </a:r>
            <a:endParaRPr lang="en-US" sz="3000" dirty="0">
              <a:effectLst/>
              <a:latin typeface="Helvetica" charset="0"/>
              <a:ea typeface="Helvetica" charset="0"/>
              <a:cs typeface="Helvetica" charset="0"/>
            </a:endParaRPr>
          </a:p>
        </p:txBody>
      </p:sp>
      <p:sp>
        <p:nvSpPr>
          <p:cNvPr id="8" name="Rectangle 7"/>
          <p:cNvSpPr/>
          <p:nvPr/>
        </p:nvSpPr>
        <p:spPr>
          <a:xfrm>
            <a:off x="4905230" y="4534405"/>
            <a:ext cx="372213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7669657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3" name="Rectangle 2"/>
          <p:cNvSpPr/>
          <p:nvPr/>
        </p:nvSpPr>
        <p:spPr>
          <a:xfrm>
            <a:off x="2998381" y="1269123"/>
            <a:ext cx="5645889" cy="378565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notre communauté scolaire, afin que nous reconnaissions Jésus ressuscité dans la proclamation de la Parole, dans la fraction du pain et dans le visage de chaque personne autour de nous, prions.</a:t>
            </a:r>
            <a:endParaRPr lang="en-US" sz="3000" dirty="0">
              <a:effectLst/>
              <a:latin typeface="Helvetica" charset="0"/>
              <a:ea typeface="Helvetica" charset="0"/>
              <a:cs typeface="Helvetica" charset="0"/>
            </a:endParaRPr>
          </a:p>
        </p:txBody>
      </p:sp>
      <p:sp>
        <p:nvSpPr>
          <p:cNvPr id="8" name="Rectangle 7"/>
          <p:cNvSpPr/>
          <p:nvPr/>
        </p:nvSpPr>
        <p:spPr>
          <a:xfrm>
            <a:off x="4905230" y="5203630"/>
            <a:ext cx="372213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116131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3" name="Rectangle 2"/>
          <p:cNvSpPr/>
          <p:nvPr/>
        </p:nvSpPr>
        <p:spPr>
          <a:xfrm>
            <a:off x="2573079" y="1404074"/>
            <a:ext cx="6007395" cy="2400657"/>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les membres de nos familles, afin que leurs yeux s’ouvrent et reconnaissant la présence réconfortante de Jésus au cœur de leur famille, prions.  </a:t>
            </a:r>
            <a:endParaRPr lang="en-US" sz="3000" dirty="0">
              <a:effectLst/>
              <a:latin typeface="Helvetica" charset="0"/>
              <a:ea typeface="Helvetica" charset="0"/>
              <a:cs typeface="Helvetica" charset="0"/>
            </a:endParaRPr>
          </a:p>
        </p:txBody>
      </p:sp>
      <p:sp>
        <p:nvSpPr>
          <p:cNvPr id="8" name="Rectangle 7"/>
          <p:cNvSpPr/>
          <p:nvPr/>
        </p:nvSpPr>
        <p:spPr>
          <a:xfrm>
            <a:off x="4858335" y="4169568"/>
            <a:ext cx="372213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7516615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585787"/>
            <a:ext cx="3080074" cy="5457824"/>
          </a:xfrm>
          <a:prstGeom prst="rect">
            <a:avLst/>
          </a:prstGeom>
        </p:spPr>
      </p:pic>
      <p:sp>
        <p:nvSpPr>
          <p:cNvPr id="3" name="Rectangle 2"/>
          <p:cNvSpPr/>
          <p:nvPr/>
        </p:nvSpPr>
        <p:spPr>
          <a:xfrm>
            <a:off x="2658140" y="1180512"/>
            <a:ext cx="5964865" cy="378565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chacun de nous, afin que nous soyons persévérants pour grandir dans la foi en étant sensibles à la présence silencieuse de Dieu à chaque instant de notre vie, dans chaque personne et dans chaque situation, prions. </a:t>
            </a:r>
            <a:endParaRPr lang="en-US" sz="3000" dirty="0">
              <a:effectLst/>
              <a:latin typeface="Helvetica" charset="0"/>
              <a:ea typeface="Helvetica" charset="0"/>
              <a:cs typeface="Helvetica" charset="0"/>
            </a:endParaRPr>
          </a:p>
        </p:txBody>
      </p:sp>
      <p:sp>
        <p:nvSpPr>
          <p:cNvPr id="8" name="Rectangle 7"/>
          <p:cNvSpPr/>
          <p:nvPr/>
        </p:nvSpPr>
        <p:spPr>
          <a:xfrm>
            <a:off x="4900866" y="5124404"/>
            <a:ext cx="372213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8706975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5" y="465082"/>
            <a:ext cx="8229600" cy="1143000"/>
          </a:xfrm>
        </p:spPr>
        <p:txBody>
          <a:bodyPr>
            <a:normAutofit/>
          </a:bodyPr>
          <a:lstStyle/>
          <a:p>
            <a:r>
              <a:rPr lang="en-US" sz="3000" dirty="0">
                <a:latin typeface="Helvetica"/>
                <a:cs typeface="Helvetica"/>
              </a:rPr>
              <a:t>Chant </a:t>
            </a:r>
            <a:r>
              <a:rPr lang="en-US" sz="3000" dirty="0" err="1">
                <a:latin typeface="Helvetica"/>
                <a:cs typeface="Helvetica"/>
              </a:rPr>
              <a:t>d’offertoire</a:t>
            </a:r>
            <a:r>
              <a:rPr lang="en-US" sz="3000" dirty="0">
                <a:latin typeface="Helvetica"/>
                <a:cs typeface="Helvetica"/>
              </a:rPr>
              <a:t> </a:t>
            </a:r>
          </a:p>
        </p:txBody>
      </p:sp>
    </p:spTree>
    <p:extLst>
      <p:ext uri="{BB962C8B-B14F-4D97-AF65-F5344CB8AC3E}">
        <p14:creationId xmlns:p14="http://schemas.microsoft.com/office/powerpoint/2010/main" val="13458892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1935127" y="1112981"/>
            <a:ext cx="7131804" cy="4170372"/>
          </a:xfrm>
          <a:prstGeom prst="rect">
            <a:avLst/>
          </a:prstGeom>
        </p:spPr>
        <p:txBody>
          <a:bodyPr wrap="square">
            <a:spAutoFit/>
          </a:bodyPr>
          <a:lstStyle/>
          <a:p>
            <a:pPr algn="r">
              <a:spcBef>
                <a:spcPts val="600"/>
              </a:spcBef>
              <a:spcAft>
                <a:spcPts val="0"/>
              </a:spcAft>
            </a:pPr>
            <a:r>
              <a:rPr lang="fr-FR" sz="3000" dirty="0">
                <a:latin typeface="Helvetica" charset="0"/>
                <a:ea typeface="Helvetica" charset="0"/>
                <a:cs typeface="Helvetica" charset="0"/>
              </a:rPr>
              <a:t>Le Seigneur soit avec vous.</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Élevons </a:t>
            </a:r>
            <a:r>
              <a:rPr lang="fr-FR" sz="3000" dirty="0">
                <a:latin typeface="Helvetica" charset="0"/>
                <a:ea typeface="Helvetica" charset="0"/>
                <a:cs typeface="Helvetica" charset="0"/>
              </a:rPr>
              <a:t>notre </a:t>
            </a:r>
            <a:r>
              <a:rPr lang="fr-FR" sz="3000" dirty="0" smtClean="0">
                <a:latin typeface="Helvetica" charset="0"/>
                <a:ea typeface="Helvetica" charset="0"/>
                <a:cs typeface="Helvetica" charset="0"/>
              </a:rPr>
              <a:t>cœur.</a:t>
            </a:r>
            <a:endParaRPr lang="en-US" sz="3000" dirty="0" smtClean="0">
              <a:latin typeface="Helvetica" charset="0"/>
              <a:ea typeface="Helvetica" charset="0"/>
              <a:cs typeface="Helvetica" charset="0"/>
            </a:endParaRPr>
          </a:p>
          <a:p>
            <a:pPr algn="r">
              <a:spcBef>
                <a:spcPts val="600"/>
              </a:spcBef>
              <a:spcAft>
                <a:spcPts val="0"/>
              </a:spcAft>
            </a:pPr>
            <a:r>
              <a:rPr lang="fr-FR" sz="3000" dirty="0" smtClean="0">
                <a:solidFill>
                  <a:srgbClr val="C00000"/>
                </a:solidFill>
                <a:latin typeface="Helvetica" charset="0"/>
                <a:ea typeface="Helvetica" charset="0"/>
                <a:cs typeface="Helvetica" charset="0"/>
              </a:rPr>
              <a:t>Nous </a:t>
            </a:r>
            <a:r>
              <a:rPr lang="fr-FR" sz="3000" dirty="0">
                <a:solidFill>
                  <a:srgbClr val="C00000"/>
                </a:solidFill>
                <a:latin typeface="Helvetica" charset="0"/>
                <a:ea typeface="Helvetica" charset="0"/>
                <a:cs typeface="Helvetica" charset="0"/>
              </a:rPr>
              <a:t>le tournons vers le Seigneur. </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Rendons </a:t>
            </a:r>
            <a:r>
              <a:rPr lang="fr-FR" sz="3000" dirty="0">
                <a:latin typeface="Helvetica" charset="0"/>
                <a:ea typeface="Helvetica" charset="0"/>
                <a:cs typeface="Helvetica" charset="0"/>
              </a:rPr>
              <a:t>grâce au Seigneur notre Dieu.</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Cela </a:t>
            </a:r>
            <a:r>
              <a:rPr lang="fr-FR" sz="3000" dirty="0">
                <a:solidFill>
                  <a:srgbClr val="C00000"/>
                </a:solidFill>
                <a:latin typeface="Helvetica" charset="0"/>
                <a:ea typeface="Helvetica" charset="0"/>
                <a:cs typeface="Helvetica" charset="0"/>
              </a:rPr>
              <a:t>est juste et bon.</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285610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6" name="Rectangle 5"/>
          <p:cNvSpPr/>
          <p:nvPr/>
        </p:nvSpPr>
        <p:spPr>
          <a:xfrm>
            <a:off x="2396519" y="1305341"/>
            <a:ext cx="6415088" cy="4247317"/>
          </a:xfrm>
          <a:prstGeom prst="rect">
            <a:avLst/>
          </a:prstGeom>
        </p:spPr>
        <p:txBody>
          <a:bodyPr wrap="square">
            <a:spAutoFit/>
          </a:bodyPr>
          <a:lstStyle/>
          <a:p>
            <a:pPr marL="457200" algn="r">
              <a:spcAft>
                <a:spcPts val="0"/>
              </a:spcAft>
            </a:pPr>
            <a:r>
              <a:rPr lang="fr-FR" sz="3000" dirty="0" smtClean="0">
                <a:highlight>
                  <a:srgbClr val="FFFFFF"/>
                </a:highlight>
                <a:latin typeface="Helvetica" charset="0"/>
                <a:ea typeface="Helvetica" charset="0"/>
                <a:cs typeface="Helvetica" charset="0"/>
              </a:rPr>
              <a:t>Saint! Saint! Saint, </a:t>
            </a:r>
          </a:p>
          <a:p>
            <a:pPr marL="457200" algn="r">
              <a:spcAft>
                <a:spcPts val="0"/>
              </a:spcAft>
            </a:pPr>
            <a:r>
              <a:rPr lang="fr-FR" sz="3000" dirty="0" smtClean="0">
                <a:highlight>
                  <a:srgbClr val="FFFFFF"/>
                </a:highlight>
                <a:latin typeface="Helvetica" charset="0"/>
                <a:ea typeface="Helvetica" charset="0"/>
                <a:cs typeface="Helvetica" charset="0"/>
              </a:rPr>
              <a:t>le Seigneur, Dieu de l’univers!</a:t>
            </a:r>
          </a:p>
          <a:p>
            <a:pPr marL="457200" algn="r">
              <a:spcAft>
                <a:spcPts val="0"/>
              </a:spcAft>
            </a:pPr>
            <a:r>
              <a:rPr lang="fr-FR" sz="3000" dirty="0" smtClean="0">
                <a:highlight>
                  <a:srgbClr val="FFFFFF"/>
                </a:highlight>
                <a:latin typeface="Helvetica" charset="0"/>
                <a:ea typeface="Helvetica" charset="0"/>
                <a:cs typeface="Helvetica" charset="0"/>
              </a:rPr>
              <a:t>Le </a:t>
            </a:r>
            <a:r>
              <a:rPr lang="fr-FR" sz="3000" dirty="0">
                <a:highlight>
                  <a:srgbClr val="FFFFFF"/>
                </a:highlight>
                <a:latin typeface="Helvetica" charset="0"/>
                <a:ea typeface="Helvetica" charset="0"/>
                <a:cs typeface="Helvetica" charset="0"/>
              </a:rPr>
              <a:t>ciel et la terre sont remplis </a:t>
            </a:r>
            <a:endParaRPr lang="fr-FR" sz="3000" dirty="0" smtClean="0">
              <a:highlight>
                <a:srgbClr val="FFFFFF"/>
              </a:highlight>
              <a:latin typeface="Helvetica" charset="0"/>
              <a:ea typeface="Helvetica" charset="0"/>
              <a:cs typeface="Helvetica" charset="0"/>
            </a:endParaRPr>
          </a:p>
          <a:p>
            <a:pPr marL="457200" algn="r">
              <a:spcAft>
                <a:spcPts val="0"/>
              </a:spcAft>
            </a:pPr>
            <a:r>
              <a:rPr lang="fr-FR" sz="3000" dirty="0" smtClean="0">
                <a:highlight>
                  <a:srgbClr val="FFFFFF"/>
                </a:highlight>
                <a:latin typeface="Helvetica" charset="0"/>
                <a:ea typeface="Helvetica" charset="0"/>
                <a:cs typeface="Helvetica" charset="0"/>
              </a:rPr>
              <a:t>de </a:t>
            </a:r>
            <a:r>
              <a:rPr lang="fr-FR" sz="3000" dirty="0">
                <a:highlight>
                  <a:srgbClr val="FFFFFF"/>
                </a:highlight>
                <a:latin typeface="Helvetica" charset="0"/>
                <a:ea typeface="Helvetica" charset="0"/>
                <a:cs typeface="Helvetica" charset="0"/>
              </a:rPr>
              <a:t>ta gloire.</a:t>
            </a:r>
            <a:endParaRPr lang="en-US" sz="3000" dirty="0">
              <a:latin typeface="Helvetica" charset="0"/>
              <a:ea typeface="Helvetica" charset="0"/>
              <a:cs typeface="Helvetica" charset="0"/>
            </a:endParaRPr>
          </a:p>
          <a:p>
            <a:pPr indent="457200" algn="r">
              <a:spcAft>
                <a:spcPts val="0"/>
              </a:spcAft>
            </a:pPr>
            <a:r>
              <a:rPr lang="fr-FR" sz="3000" dirty="0">
                <a:highlight>
                  <a:srgbClr val="FFFFFF"/>
                </a:highlight>
                <a:latin typeface="Helvetica" charset="0"/>
                <a:ea typeface="Helvetica" charset="0"/>
                <a:cs typeface="Helvetica" charset="0"/>
              </a:rPr>
              <a:t>Hosanna au plus haut des cieux.</a:t>
            </a:r>
            <a:endParaRPr lang="en-US" sz="3000" dirty="0">
              <a:latin typeface="Helvetica" charset="0"/>
              <a:ea typeface="Helvetica" charset="0"/>
              <a:cs typeface="Helvetica" charset="0"/>
            </a:endParaRPr>
          </a:p>
          <a:p>
            <a:pPr algn="r">
              <a:spcAft>
                <a:spcPts val="0"/>
              </a:spcAft>
            </a:pPr>
            <a:r>
              <a:rPr lang="fr-FR" sz="3000" dirty="0">
                <a:highlight>
                  <a:srgbClr val="FFFFFF"/>
                </a:highlight>
                <a:latin typeface="Helvetica" charset="0"/>
                <a:ea typeface="Helvetica" charset="0"/>
                <a:cs typeface="Helvetica" charset="0"/>
              </a:rPr>
              <a:t>       	</a:t>
            </a:r>
            <a:endParaRPr lang="fr-FR" sz="3000" dirty="0" smtClean="0">
              <a:highlight>
                <a:srgbClr val="FFFFFF"/>
              </a:highlight>
              <a:latin typeface="Helvetica" charset="0"/>
              <a:ea typeface="Helvetica" charset="0"/>
              <a:cs typeface="Helvetica" charset="0"/>
            </a:endParaRPr>
          </a:p>
          <a:p>
            <a:pPr algn="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Béni </a:t>
            </a:r>
            <a:r>
              <a:rPr lang="fr-FR" sz="3000" dirty="0">
                <a:highlight>
                  <a:srgbClr val="FFFFFF"/>
                </a:highlight>
                <a:latin typeface="Helvetica" charset="0"/>
                <a:ea typeface="Helvetica" charset="0"/>
                <a:cs typeface="Helvetica" charset="0"/>
              </a:rPr>
              <a:t>soit celui </a:t>
            </a:r>
            <a:endParaRPr lang="fr-FR" sz="3000" dirty="0" smtClean="0">
              <a:highlight>
                <a:srgbClr val="FFFFFF"/>
              </a:highlight>
              <a:latin typeface="Helvetica" charset="0"/>
              <a:ea typeface="Helvetica" charset="0"/>
              <a:cs typeface="Helvetica" charset="0"/>
            </a:endParaRPr>
          </a:p>
          <a:p>
            <a:pPr algn="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qui </a:t>
            </a:r>
            <a:r>
              <a:rPr lang="fr-FR" sz="3000" dirty="0">
                <a:highlight>
                  <a:srgbClr val="FFFFFF"/>
                </a:highlight>
                <a:latin typeface="Helvetica" charset="0"/>
                <a:ea typeface="Helvetica" charset="0"/>
                <a:cs typeface="Helvetica" charset="0"/>
              </a:rPr>
              <a:t>vient au nom du Seigneur.</a:t>
            </a:r>
            <a:endParaRPr lang="en-US" sz="3000" dirty="0">
              <a:latin typeface="Helvetica" charset="0"/>
              <a:ea typeface="Helvetica" charset="0"/>
              <a:cs typeface="Helvetica" charset="0"/>
            </a:endParaRPr>
          </a:p>
          <a:p>
            <a:pPr algn="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Hosanna </a:t>
            </a:r>
            <a:r>
              <a:rPr lang="fr-FR" sz="3000" dirty="0">
                <a:highlight>
                  <a:srgbClr val="FFFFFF"/>
                </a:highlight>
                <a:latin typeface="Helvetica" charset="0"/>
                <a:ea typeface="Helvetica" charset="0"/>
                <a:cs typeface="Helvetica" charset="0"/>
              </a:rPr>
              <a:t>au plus haut des cieux.</a:t>
            </a:r>
            <a:endParaRPr lang="en-US" sz="3000" dirty="0">
              <a:effectLst/>
              <a:latin typeface="Helvetica" charset="0"/>
              <a:ea typeface="Helvetica" charset="0"/>
              <a:cs typeface="Helvetica"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17915261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smtClean="0">
                <a:latin typeface="Helvetica"/>
                <a:cs typeface="Helvetica"/>
              </a:rPr>
              <a:t>eucharistique </a:t>
            </a:r>
            <a:endParaRPr lang="en-US" dirty="0"/>
          </a:p>
        </p:txBody>
      </p:sp>
      <p:sp>
        <p:nvSpPr>
          <p:cNvPr id="7" name="Rectangle 6"/>
          <p:cNvSpPr/>
          <p:nvPr/>
        </p:nvSpPr>
        <p:spPr>
          <a:xfrm>
            <a:off x="3363983" y="1362618"/>
            <a:ext cx="6804633" cy="1061829"/>
          </a:xfrm>
          <a:prstGeom prst="rect">
            <a:avLst/>
          </a:prstGeom>
        </p:spPr>
        <p:txBody>
          <a:bodyPr wrap="square">
            <a:spAutoFit/>
          </a:bodyPr>
          <a:lstStyle/>
          <a:p>
            <a:r>
              <a:rPr lang="fr-FR" sz="3000" dirty="0">
                <a:latin typeface="Helvetica" charset="0"/>
                <a:ea typeface="Helvetica" charset="0"/>
                <a:cs typeface="Helvetica" charset="0"/>
              </a:rPr>
              <a:t>Il est grand le mystère de la foi.</a:t>
            </a:r>
            <a:endParaRPr lang="en-US" sz="3000" dirty="0">
              <a:latin typeface="Helvetica" charset="0"/>
              <a:ea typeface="Helvetica" charset="0"/>
              <a:cs typeface="Helvetica" charset="0"/>
            </a:endParaRPr>
          </a:p>
          <a:p>
            <a:r>
              <a:rPr lang="en-US" sz="3300" dirty="0">
                <a:latin typeface="Helvetica"/>
                <a:cs typeface="Helvetica"/>
              </a:rPr>
              <a:t> </a:t>
            </a:r>
          </a:p>
        </p:txBody>
      </p:sp>
      <p:sp>
        <p:nvSpPr>
          <p:cNvPr id="5" name="TextBox 4"/>
          <p:cNvSpPr txBox="1"/>
          <p:nvPr/>
        </p:nvSpPr>
        <p:spPr>
          <a:xfrm>
            <a:off x="3532750" y="2486709"/>
            <a:ext cx="5385324" cy="2600712"/>
          </a:xfrm>
          <a:prstGeom prst="rect">
            <a:avLst/>
          </a:prstGeom>
          <a:noFill/>
        </p:spPr>
        <p:txBody>
          <a:bodyPr wrap="square" rtlCol="0">
            <a:spAutoFit/>
          </a:bodyPr>
          <a:lstStyle/>
          <a:p>
            <a:pPr algn="r"/>
            <a:r>
              <a:rPr lang="en-US" sz="2900" dirty="0" smtClean="0">
                <a:solidFill>
                  <a:srgbClr val="C00000"/>
                </a:solidFill>
                <a:latin typeface="Helvetica" charset="0"/>
                <a:ea typeface="Helvetica" charset="0"/>
                <a:cs typeface="Helvetica" charset="0"/>
              </a:rPr>
              <a:t>Nous proclamons ta mort, </a:t>
            </a:r>
          </a:p>
          <a:p>
            <a:pPr algn="r"/>
            <a:r>
              <a:rPr lang="en-US" sz="2900" dirty="0" smtClean="0">
                <a:solidFill>
                  <a:srgbClr val="C00000"/>
                </a:solidFill>
                <a:latin typeface="Helvetica" charset="0"/>
                <a:ea typeface="Helvetica" charset="0"/>
                <a:cs typeface="Helvetica" charset="0"/>
              </a:rPr>
              <a:t>Seigneur </a:t>
            </a:r>
            <a:r>
              <a:rPr lang="en-US" sz="2900" dirty="0" err="1" smtClean="0">
                <a:solidFill>
                  <a:srgbClr val="C00000"/>
                </a:solidFill>
                <a:latin typeface="Helvetica" charset="0"/>
                <a:ea typeface="Helvetica" charset="0"/>
                <a:cs typeface="Helvetica" charset="0"/>
              </a:rPr>
              <a:t>Jésus</a:t>
            </a:r>
            <a:r>
              <a:rPr lang="en-US" sz="2900" dirty="0" smtClean="0">
                <a:solidFill>
                  <a:srgbClr val="C00000"/>
                </a:solidFill>
                <a:latin typeface="Helvetica" charset="0"/>
                <a:ea typeface="Helvetica" charset="0"/>
                <a:cs typeface="Helvetica" charset="0"/>
              </a:rPr>
              <a:t>,</a:t>
            </a:r>
          </a:p>
          <a:p>
            <a:pPr algn="r"/>
            <a:r>
              <a:rPr lang="en-US" sz="2900" dirty="0" smtClean="0">
                <a:solidFill>
                  <a:srgbClr val="C00000"/>
                </a:solidFill>
                <a:latin typeface="Helvetica" charset="0"/>
                <a:ea typeface="Helvetica" charset="0"/>
                <a:cs typeface="Helvetica" charset="0"/>
              </a:rPr>
              <a:t>Nous </a:t>
            </a:r>
            <a:r>
              <a:rPr lang="en-US" sz="2900" dirty="0" err="1" smtClean="0">
                <a:solidFill>
                  <a:srgbClr val="C00000"/>
                </a:solidFill>
                <a:latin typeface="Helvetica" charset="0"/>
                <a:ea typeface="Helvetica" charset="0"/>
                <a:cs typeface="Helvetica" charset="0"/>
              </a:rPr>
              <a:t>célébrons</a:t>
            </a:r>
            <a:r>
              <a:rPr lang="en-US" sz="2900" dirty="0" smtClean="0">
                <a:solidFill>
                  <a:srgbClr val="C00000"/>
                </a:solidFill>
                <a:latin typeface="Helvetica" charset="0"/>
                <a:ea typeface="Helvetica" charset="0"/>
                <a:cs typeface="Helvetica" charset="0"/>
              </a:rPr>
              <a:t> ta </a:t>
            </a:r>
            <a:r>
              <a:rPr lang="en-US" sz="2900" dirty="0" err="1" smtClean="0">
                <a:solidFill>
                  <a:srgbClr val="C00000"/>
                </a:solidFill>
                <a:latin typeface="Helvetica" charset="0"/>
                <a:ea typeface="Helvetica" charset="0"/>
                <a:cs typeface="Helvetica" charset="0"/>
              </a:rPr>
              <a:t>résurrection</a:t>
            </a:r>
            <a:r>
              <a:rPr lang="en-US" sz="2900" dirty="0" smtClean="0">
                <a:solidFill>
                  <a:srgbClr val="C00000"/>
                </a:solidFill>
                <a:latin typeface="Helvetica" charset="0"/>
                <a:ea typeface="Helvetica" charset="0"/>
                <a:cs typeface="Helvetica" charset="0"/>
              </a:rPr>
              <a:t>,</a:t>
            </a:r>
          </a:p>
          <a:p>
            <a:pPr algn="r"/>
            <a:r>
              <a:rPr lang="en-US" sz="2900" dirty="0" smtClean="0">
                <a:solidFill>
                  <a:srgbClr val="C00000"/>
                </a:solidFill>
                <a:latin typeface="Helvetica" charset="0"/>
                <a:ea typeface="Helvetica" charset="0"/>
                <a:cs typeface="Helvetica" charset="0"/>
              </a:rPr>
              <a:t>Nous </a:t>
            </a:r>
            <a:r>
              <a:rPr lang="en-US" sz="2900" dirty="0" err="1" smtClean="0">
                <a:solidFill>
                  <a:srgbClr val="C00000"/>
                </a:solidFill>
                <a:latin typeface="Helvetica" charset="0"/>
                <a:ea typeface="Helvetica" charset="0"/>
                <a:cs typeface="Helvetica" charset="0"/>
              </a:rPr>
              <a:t>attendons</a:t>
            </a:r>
            <a:r>
              <a:rPr lang="en-US" sz="2900" dirty="0" smtClean="0">
                <a:solidFill>
                  <a:srgbClr val="C00000"/>
                </a:solidFill>
                <a:latin typeface="Helvetica" charset="0"/>
                <a:ea typeface="Helvetica" charset="0"/>
                <a:cs typeface="Helvetica" charset="0"/>
              </a:rPr>
              <a:t> ta venue </a:t>
            </a:r>
          </a:p>
          <a:p>
            <a:pPr algn="r"/>
            <a:r>
              <a:rPr lang="en-US" sz="2900" dirty="0">
                <a:solidFill>
                  <a:srgbClr val="C00000"/>
                </a:solidFill>
                <a:latin typeface="Helvetica" charset="0"/>
                <a:ea typeface="Helvetica" charset="0"/>
                <a:cs typeface="Helvetica" charset="0"/>
              </a:rPr>
              <a:t> </a:t>
            </a:r>
            <a:r>
              <a:rPr lang="en-US" sz="2900" dirty="0" smtClean="0">
                <a:solidFill>
                  <a:srgbClr val="C00000"/>
                </a:solidFill>
                <a:latin typeface="Helvetica" charset="0"/>
                <a:ea typeface="Helvetica" charset="0"/>
                <a:cs typeface="Helvetica" charset="0"/>
              </a:rPr>
              <a:t>        </a:t>
            </a:r>
            <a:r>
              <a:rPr lang="en-US" sz="2900" dirty="0" err="1" smtClean="0">
                <a:solidFill>
                  <a:srgbClr val="C00000"/>
                </a:solidFill>
                <a:latin typeface="Helvetica" charset="0"/>
                <a:ea typeface="Helvetica" charset="0"/>
                <a:cs typeface="Helvetica" charset="0"/>
              </a:rPr>
              <a:t>dans</a:t>
            </a:r>
            <a:r>
              <a:rPr lang="en-US" sz="2900" dirty="0" smtClean="0">
                <a:solidFill>
                  <a:srgbClr val="C00000"/>
                </a:solidFill>
                <a:latin typeface="Helvetica" charset="0"/>
                <a:ea typeface="Helvetica" charset="0"/>
                <a:cs typeface="Helvetica" charset="0"/>
              </a:rPr>
              <a:t> la </a:t>
            </a:r>
            <a:r>
              <a:rPr lang="en-US" sz="2900" dirty="0" err="1" smtClean="0">
                <a:solidFill>
                  <a:srgbClr val="C00000"/>
                </a:solidFill>
                <a:latin typeface="Helvetica" charset="0"/>
                <a:ea typeface="Helvetica" charset="0"/>
                <a:cs typeface="Helvetica" charset="0"/>
              </a:rPr>
              <a:t>gloire</a:t>
            </a:r>
            <a:r>
              <a:rPr lang="en-US" sz="2900" dirty="0" smtClean="0">
                <a:solidFill>
                  <a:srgbClr val="C00000"/>
                </a:solidFill>
                <a:latin typeface="Helvetica" charset="0"/>
                <a:ea typeface="Helvetica" charset="0"/>
                <a:cs typeface="Helvetica" charset="0"/>
              </a:rPr>
              <a:t>.</a:t>
            </a:r>
          </a:p>
          <a:p>
            <a:pPr algn="r"/>
            <a:r>
              <a:rPr lang="en-US" dirty="0" smtClean="0"/>
              <a:t> </a:t>
            </a:r>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5387558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7890" y="1424174"/>
            <a:ext cx="8229600" cy="1143000"/>
          </a:xfrm>
        </p:spPr>
        <p:txBody>
          <a:bodyPr>
            <a:normAutofit/>
          </a:bodyPr>
          <a:lstStyle/>
          <a:p>
            <a:r>
              <a:rPr lang="en-US" sz="6000" spc="1000" dirty="0" smtClean="0">
                <a:solidFill>
                  <a:schemeClr val="accent3">
                    <a:lumMod val="50000"/>
                  </a:schemeClr>
                </a:solidFill>
                <a:latin typeface="Helvetica" charset="0"/>
                <a:ea typeface="Helvetica" charset="0"/>
                <a:cs typeface="Helvetica" charset="0"/>
              </a:rPr>
              <a:t>Notre </a:t>
            </a:r>
            <a:r>
              <a:rPr lang="en-US" sz="6000" spc="1000" dirty="0" err="1" smtClean="0">
                <a:solidFill>
                  <a:schemeClr val="accent3">
                    <a:lumMod val="50000"/>
                  </a:schemeClr>
                </a:solidFill>
                <a:latin typeface="Helvetica" charset="0"/>
                <a:ea typeface="Helvetica" charset="0"/>
                <a:cs typeface="Helvetica" charset="0"/>
              </a:rPr>
              <a:t>Père</a:t>
            </a:r>
            <a:endParaRPr lang="en-US" sz="6000" spc="1000" dirty="0">
              <a:solidFill>
                <a:schemeClr val="accent3">
                  <a:lumMod val="50000"/>
                </a:schemeClr>
              </a:solidFill>
              <a:latin typeface="Helvetica" charset="0"/>
              <a:ea typeface="Helvetica" charset="0"/>
              <a:cs typeface="Helvetica" charset="0"/>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9756524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0" y="268111"/>
            <a:ext cx="1928733" cy="369332"/>
          </a:xfrm>
          <a:prstGeom prst="rect">
            <a:avLst/>
          </a:prstGeom>
        </p:spPr>
        <p:txBody>
          <a:bodyPr wrap="none">
            <a:spAutoFit/>
          </a:bodyPr>
          <a:lstStyle/>
          <a:p>
            <a:r>
              <a:rPr lang="en-US" smtClean="0">
                <a:latin typeface="Helvetica"/>
                <a:cs typeface="Helvetica"/>
              </a:rPr>
              <a:t>Fraction du Pain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308371" y="1222565"/>
            <a:ext cx="6682670" cy="5170646"/>
          </a:xfrm>
          <a:prstGeom prst="rect">
            <a:avLst/>
          </a:prstGeom>
        </p:spPr>
        <p:txBody>
          <a:bodyPr wrap="square">
            <a:spAutoFit/>
          </a:bodyPr>
          <a:lstStyle/>
          <a:p>
            <a:pPr algn="r"/>
            <a:r>
              <a:rPr lang="fr-FR" sz="3000" dirty="0">
                <a:latin typeface="Helvetica" charset="0"/>
                <a:ea typeface="Helvetica" charset="0"/>
                <a:cs typeface="Helvetica" charset="0"/>
              </a:rPr>
              <a:t>Agneau de Dieu, </a:t>
            </a:r>
            <a:endParaRPr lang="fr-FR" sz="3000" dirty="0" smtClean="0">
              <a:latin typeface="Helvetica" charset="0"/>
              <a:ea typeface="Helvetica" charset="0"/>
              <a:cs typeface="Helvetica" charset="0"/>
            </a:endParaRPr>
          </a:p>
          <a:p>
            <a:pPr algn="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a:t>
            </a:r>
            <a:endParaRPr lang="fr-FR" sz="3000" dirty="0" smtClean="0">
              <a:latin typeface="Helvetica" charset="0"/>
              <a:ea typeface="Helvetica" charset="0"/>
              <a:cs typeface="Helvetica" charset="0"/>
            </a:endParaRPr>
          </a:p>
          <a:p>
            <a:pPr algn="r"/>
            <a:r>
              <a:rPr lang="fr-FR" sz="3000" dirty="0" smtClean="0">
                <a:latin typeface="Helvetica" charset="0"/>
                <a:ea typeface="Helvetica" charset="0"/>
                <a:cs typeface="Helvetica" charset="0"/>
              </a:rPr>
              <a:t>prends </a:t>
            </a:r>
            <a:r>
              <a:rPr lang="fr-FR" sz="3000" dirty="0">
                <a:latin typeface="Helvetica" charset="0"/>
                <a:ea typeface="Helvetica" charset="0"/>
                <a:cs typeface="Helvetica" charset="0"/>
              </a:rPr>
              <a:t>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prends 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donne-nous la paix. </a:t>
            </a:r>
            <a:endParaRPr lang="en-US" sz="3000" dirty="0">
              <a:effectLst/>
              <a:latin typeface="Helvetica" charset="0"/>
              <a:ea typeface="Helvetica" charset="0"/>
              <a:cs typeface="Helvetica"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17851135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
        <p:nvSpPr>
          <p:cNvPr id="2" name="Rectangle 1"/>
          <p:cNvSpPr/>
          <p:nvPr/>
        </p:nvSpPr>
        <p:spPr>
          <a:xfrm>
            <a:off x="7066337" y="382415"/>
            <a:ext cx="1492716" cy="369332"/>
          </a:xfrm>
          <a:prstGeom prst="rect">
            <a:avLst/>
          </a:prstGeom>
        </p:spPr>
        <p:txBody>
          <a:bodyPr wrap="none">
            <a:spAutoFit/>
          </a:bodyPr>
          <a:lstStyle/>
          <a:p>
            <a:r>
              <a:rPr lang="en-US" smtClean="0">
                <a:latin typeface="Helvetica"/>
                <a:cs typeface="Helvetica"/>
              </a:rPr>
              <a:t>Communion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502018" y="1305341"/>
            <a:ext cx="6479329" cy="4247317"/>
          </a:xfrm>
          <a:prstGeom prst="rect">
            <a:avLst/>
          </a:prstGeom>
        </p:spPr>
        <p:txBody>
          <a:bodyPr wrap="square">
            <a:spAutoFit/>
          </a:bodyPr>
          <a:lstStyle/>
          <a:p>
            <a:pPr algn="r">
              <a:spcAft>
                <a:spcPts val="0"/>
              </a:spcAft>
            </a:pPr>
            <a:r>
              <a:rPr lang="fr-FR" sz="3000" dirty="0">
                <a:latin typeface="Helvetica" charset="0"/>
                <a:ea typeface="Helvetica" charset="0"/>
                <a:cs typeface="Helvetica" charset="0"/>
              </a:rPr>
              <a:t>Heureux les invités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au </a:t>
            </a:r>
            <a:r>
              <a:rPr lang="fr-FR" sz="3000" dirty="0">
                <a:latin typeface="Helvetica" charset="0"/>
                <a:ea typeface="Helvetica" charset="0"/>
                <a:cs typeface="Helvetica" charset="0"/>
              </a:rPr>
              <a:t>repas du Seigneur!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Voici </a:t>
            </a:r>
            <a:r>
              <a:rPr lang="fr-FR" sz="3000" dirty="0">
                <a:latin typeface="Helvetica" charset="0"/>
                <a:ea typeface="Helvetica" charset="0"/>
                <a:cs typeface="Helvetica" charset="0"/>
              </a:rPr>
              <a:t>l’Agneau de Dieu qui enlève le péché du monde.</a:t>
            </a:r>
            <a:endParaRPr lang="en-US" sz="3000" dirty="0">
              <a:latin typeface="Helvetica" charset="0"/>
              <a:ea typeface="Helvetica" charset="0"/>
              <a:cs typeface="Helvetica" charset="0"/>
            </a:endParaRPr>
          </a:p>
          <a:p>
            <a:pPr algn="r">
              <a:spcAft>
                <a:spcPts val="0"/>
              </a:spcAft>
            </a:pPr>
            <a:endParaRPr lang="fr-FR" sz="3000" dirty="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Seigneur</a:t>
            </a:r>
            <a:r>
              <a:rPr lang="fr-FR" sz="3000" dirty="0">
                <a:solidFill>
                  <a:srgbClr val="C00000"/>
                </a:solidFill>
                <a:latin typeface="Helvetica" charset="0"/>
                <a:ea typeface="Helvetica" charset="0"/>
                <a:cs typeface="Helvetica" charset="0"/>
              </a:rPr>
              <a:t>, </a:t>
            </a:r>
            <a:endParaRPr lang="fr-FR" sz="3000" dirty="0" smtClean="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je </a:t>
            </a:r>
            <a:r>
              <a:rPr lang="fr-FR" sz="3000" dirty="0">
                <a:solidFill>
                  <a:srgbClr val="C00000"/>
                </a:solidFill>
                <a:latin typeface="Helvetica" charset="0"/>
                <a:ea typeface="Helvetica" charset="0"/>
                <a:cs typeface="Helvetica" charset="0"/>
              </a:rPr>
              <a:t>ne suis pas digne de te recevoir; mais dis seulement une parole </a:t>
            </a:r>
            <a:endParaRPr lang="fr-FR" sz="3000" dirty="0" smtClean="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je serai guéri.</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11956803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7919"/>
            <a:ext cx="8229600" cy="1143000"/>
          </a:xfrm>
        </p:spPr>
        <p:txBody>
          <a:bodyPr>
            <a:normAutofit/>
          </a:bodyPr>
          <a:lstStyle/>
          <a:p>
            <a:r>
              <a:rPr lang="en-US" sz="3000">
                <a:latin typeface="Helvetica"/>
                <a:cs typeface="Helvetica"/>
              </a:rPr>
              <a:t>Chant de communion</a:t>
            </a:r>
            <a:endParaRPr lang="en-US" sz="3000" dirty="0">
              <a:latin typeface="Helvetica"/>
              <a:cs typeface="Helvetica"/>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19199574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120" y="442913"/>
            <a:ext cx="8229600" cy="1143000"/>
          </a:xfrm>
        </p:spPr>
        <p:txBody>
          <a:bodyPr>
            <a:normAutofit/>
          </a:bodyPr>
          <a:lstStyle/>
          <a:p>
            <a:r>
              <a:rPr lang="en-US" sz="3000" dirty="0">
                <a:latin typeface="Helvetica"/>
                <a:cs typeface="Helvetica"/>
              </a:rPr>
              <a:t>Chant </a:t>
            </a:r>
            <a:r>
              <a:rPr lang="en-US" sz="3000" dirty="0" err="1">
                <a:latin typeface="Helvetica"/>
                <a:cs typeface="Helvetica"/>
              </a:rPr>
              <a:t>d’envoi</a:t>
            </a:r>
            <a:endParaRPr lang="en-US" sz="3000" dirty="0">
              <a:latin typeface="Helvetica"/>
              <a:cs typeface="Helvetica"/>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957" r="7230"/>
          <a:stretch/>
        </p:blipFill>
        <p:spPr>
          <a:xfrm flipH="1">
            <a:off x="100372" y="600075"/>
            <a:ext cx="3080074" cy="5457824"/>
          </a:xfrm>
          <a:prstGeom prst="rect">
            <a:avLst/>
          </a:prstGeom>
        </p:spPr>
      </p:pic>
    </p:spTree>
    <p:extLst>
      <p:ext uri="{BB962C8B-B14F-4D97-AF65-F5344CB8AC3E}">
        <p14:creationId xmlns:p14="http://schemas.microsoft.com/office/powerpoint/2010/main" val="1422260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489</TotalTime>
  <Words>736</Words>
  <Application>Microsoft Macintosh PowerPoint</Application>
  <PresentationFormat>On-screen Show (4:3)</PresentationFormat>
  <Paragraphs>191</Paragraphs>
  <Slides>40</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Calibri</vt:lpstr>
      <vt:lpstr>Helvetica</vt:lpstr>
      <vt:lpstr>Arial</vt:lpstr>
      <vt:lpstr>Office Theme</vt:lpstr>
      <vt:lpstr>PÂQUES</vt:lpstr>
      <vt:lpstr>Chant d’ouverture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Chant d’offertoire </vt:lpstr>
      <vt:lpstr>PowerPoint Presentation</vt:lpstr>
      <vt:lpstr>PowerPoint Presentation</vt:lpstr>
      <vt:lpstr>PowerPoint Presentation</vt:lpstr>
      <vt:lpstr>Notre Père</vt:lpstr>
      <vt:lpstr>PowerPoint Presentation</vt:lpstr>
      <vt:lpstr>PowerPoint Presentation</vt:lpstr>
      <vt:lpstr>Chant de communion</vt:lpstr>
      <vt:lpstr>Chant d’envoi</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Marilena Berardinelli</dc:creator>
  <cp:lastModifiedBy>Microsoft Office User</cp:lastModifiedBy>
  <cp:revision>75</cp:revision>
  <dcterms:created xsi:type="dcterms:W3CDTF">2017-02-28T02:17:07Z</dcterms:created>
  <dcterms:modified xsi:type="dcterms:W3CDTF">2018-07-09T22:38:15Z</dcterms:modified>
</cp:coreProperties>
</file>